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42"/>
  </p:notesMasterIdLst>
  <p:handoutMasterIdLst>
    <p:handoutMasterId r:id="rId43"/>
  </p:handoutMasterIdLst>
  <p:sldIdLst>
    <p:sldId id="2076138207" r:id="rId2"/>
    <p:sldId id="258" r:id="rId3"/>
    <p:sldId id="257" r:id="rId4"/>
    <p:sldId id="260" r:id="rId5"/>
    <p:sldId id="261" r:id="rId6"/>
    <p:sldId id="262" r:id="rId7"/>
    <p:sldId id="4547" r:id="rId8"/>
    <p:sldId id="264" r:id="rId9"/>
    <p:sldId id="268" r:id="rId10"/>
    <p:sldId id="269" r:id="rId11"/>
    <p:sldId id="272" r:id="rId12"/>
    <p:sldId id="266" r:id="rId13"/>
    <p:sldId id="270" r:id="rId14"/>
    <p:sldId id="267" r:id="rId15"/>
    <p:sldId id="273" r:id="rId16"/>
    <p:sldId id="279" r:id="rId17"/>
    <p:sldId id="274" r:id="rId18"/>
    <p:sldId id="280" r:id="rId19"/>
    <p:sldId id="281" r:id="rId20"/>
    <p:sldId id="285" r:id="rId21"/>
    <p:sldId id="282" r:id="rId22"/>
    <p:sldId id="293" r:id="rId23"/>
    <p:sldId id="2076137476" r:id="rId24"/>
    <p:sldId id="294" r:id="rId25"/>
    <p:sldId id="283" r:id="rId26"/>
    <p:sldId id="286" r:id="rId27"/>
    <p:sldId id="288" r:id="rId28"/>
    <p:sldId id="284" r:id="rId29"/>
    <p:sldId id="290" r:id="rId30"/>
    <p:sldId id="291" r:id="rId31"/>
    <p:sldId id="289" r:id="rId32"/>
    <p:sldId id="275" r:id="rId33"/>
    <p:sldId id="4549" r:id="rId34"/>
    <p:sldId id="2076137477" r:id="rId35"/>
    <p:sldId id="4546" r:id="rId36"/>
    <p:sldId id="4236" r:id="rId37"/>
    <p:sldId id="434" r:id="rId38"/>
    <p:sldId id="271" r:id="rId39"/>
    <p:sldId id="277" r:id="rId40"/>
    <p:sldId id="292" r:id="rId4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4B16"/>
    <a:srgbClr val="243A5E"/>
    <a:srgbClr val="107C10"/>
    <a:srgbClr val="0078D4"/>
    <a:srgbClr val="FFB900"/>
    <a:srgbClr val="FFFFFF"/>
    <a:srgbClr val="666666"/>
    <a:srgbClr val="000000"/>
    <a:srgbClr val="8661C5"/>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936E70-3D2D-4B38-A463-A2B9E6C1F0C0}" v="181" dt="2022-09-15T16:29:10.9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63" autoAdjust="0"/>
    <p:restoredTop sz="67483" autoAdjust="0"/>
  </p:normalViewPr>
  <p:slideViewPr>
    <p:cSldViewPr snapToGrid="0" snapToObjects="1">
      <p:cViewPr varScale="1">
        <p:scale>
          <a:sx n="74" d="100"/>
          <a:sy n="74" d="100"/>
        </p:scale>
        <p:origin x="900" y="54"/>
      </p:cViewPr>
      <p:guideLst/>
    </p:cSldViewPr>
  </p:slideViewPr>
  <p:outlineViewPr>
    <p:cViewPr>
      <p:scale>
        <a:sx n="33" d="100"/>
        <a:sy n="33" d="100"/>
      </p:scale>
      <p:origin x="0" y="-66"/>
    </p:cViewPr>
  </p:outlin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9/15/2022 4:11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9/15/2022 4:10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9/15/2022 4:10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0507788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565871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01607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552359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098827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602599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24231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842756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3413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75298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GB" dirty="0"/>
          </a:p>
        </p:txBody>
      </p:sp>
    </p:spTree>
    <p:extLst>
      <p:ext uri="{BB962C8B-B14F-4D97-AF65-F5344CB8AC3E}">
        <p14:creationId xmlns:p14="http://schemas.microsoft.com/office/powerpoint/2010/main" val="415971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372611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154542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16519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564302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3651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Tree>
    <p:extLst>
      <p:ext uri="{BB962C8B-B14F-4D97-AF65-F5344CB8AC3E}">
        <p14:creationId xmlns:p14="http://schemas.microsoft.com/office/powerpoint/2010/main" val="189071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969191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21094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060522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7428535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733912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63655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6817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9A1B8D-AB37-4BFE-98FC-AB67DB2777FC}" type="slidenum">
              <a:rPr lang="en-US" smtClean="0"/>
              <a:t>35</a:t>
            </a:fld>
            <a:endParaRPr lang="en-US"/>
          </a:p>
        </p:txBody>
      </p:sp>
    </p:spTree>
    <p:extLst>
      <p:ext uri="{BB962C8B-B14F-4D97-AF65-F5344CB8AC3E}">
        <p14:creationId xmlns:p14="http://schemas.microsoft.com/office/powerpoint/2010/main" val="3375613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1153744" marR="0" lvl="0" indent="0" algn="l" defTabSz="1845383" rtl="0" eaLnBrk="0" fontAlgn="auto" latinLnBrk="0" hangingPunct="0">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9/15/2022 4:11 PM</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4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24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23677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4D531F-42C9-4D67-9080-B14D75B014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3768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663829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9/15/2022 4:11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35562051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3310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30922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324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96032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13908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1597027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635000" y="1644650"/>
            <a:ext cx="10922000" cy="803297"/>
          </a:xfrm>
          <a:prstGeom prst="rect">
            <a:avLst/>
          </a:prstGeom>
        </p:spPr>
        <p:txBody>
          <a:bodyPr/>
          <a:lstStyle>
            <a:lvl1pPr defTabSz="1219169">
              <a:lnSpc>
                <a:spcPct val="90000"/>
              </a:lnSpc>
              <a:defRPr sz="5800" spc="-174">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635000" y="6080215"/>
            <a:ext cx="10922000" cy="269304"/>
          </a:xfrm>
          <a:prstGeom prst="rect">
            <a:avLst/>
          </a:prstGeom>
        </p:spPr>
        <p:txBody>
          <a:bodyPr/>
          <a:lstStyle>
            <a:lvl1pPr marL="0" indent="0" algn="ctr" defTabSz="412750">
              <a:spcBef>
                <a:spcPts val="0"/>
              </a:spcBef>
              <a:buClrTx/>
              <a:buSzTx/>
              <a:buNone/>
              <a:defRPr sz="175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635000" y="3492500"/>
            <a:ext cx="10922000" cy="2462213"/>
          </a:xfrm>
          <a:prstGeom prst="rect">
            <a:avLst/>
          </a:prstGeom>
        </p:spPr>
        <p:txBody>
          <a:bodyPr/>
          <a:lstStyle>
            <a:lvl1pPr marL="0" indent="0" algn="ctr" defTabSz="412750">
              <a:spcBef>
                <a:spcPts val="0"/>
              </a:spcBef>
              <a:buClrTx/>
              <a:buSzTx/>
              <a:buNone/>
              <a:defRPr sz="3200">
                <a:solidFill>
                  <a:srgbClr val="D5D5D5"/>
                </a:solidFill>
                <a:latin typeface="Graphik-Medium"/>
                <a:ea typeface="Graphik-Medium"/>
                <a:cs typeface="Graphik-Medium"/>
                <a:sym typeface="Graphik Medium"/>
              </a:defRPr>
            </a:lvl1pPr>
            <a:lvl2pPr marL="0" indent="0" algn="ctr" defTabSz="412750">
              <a:spcBef>
                <a:spcPts val="0"/>
              </a:spcBef>
              <a:buClrTx/>
              <a:buSzTx/>
              <a:buNone/>
              <a:defRPr sz="3200">
                <a:solidFill>
                  <a:srgbClr val="D5D5D5"/>
                </a:solidFill>
                <a:latin typeface="Graphik-Medium"/>
                <a:ea typeface="Graphik-Medium"/>
                <a:cs typeface="Graphik-Medium"/>
                <a:sym typeface="Graphik Medium"/>
              </a:defRPr>
            </a:lvl2pPr>
            <a:lvl3pPr marL="0" indent="0" algn="ctr" defTabSz="412750">
              <a:spcBef>
                <a:spcPts val="0"/>
              </a:spcBef>
              <a:buClrTx/>
              <a:buSzTx/>
              <a:buNone/>
              <a:defRPr sz="3200">
                <a:solidFill>
                  <a:srgbClr val="D5D5D5"/>
                </a:solidFill>
                <a:latin typeface="Graphik-Medium"/>
                <a:ea typeface="Graphik-Medium"/>
                <a:cs typeface="Graphik-Medium"/>
                <a:sym typeface="Graphik Medium"/>
              </a:defRPr>
            </a:lvl3pPr>
            <a:lvl4pPr marL="0" indent="0" algn="ctr" defTabSz="412750">
              <a:spcBef>
                <a:spcPts val="0"/>
              </a:spcBef>
              <a:buClrTx/>
              <a:buSzTx/>
              <a:buNone/>
              <a:defRPr sz="3200">
                <a:solidFill>
                  <a:srgbClr val="D5D5D5"/>
                </a:solidFill>
                <a:latin typeface="Graphik-Medium"/>
                <a:ea typeface="Graphik-Medium"/>
                <a:cs typeface="Graphik-Medium"/>
                <a:sym typeface="Graphik Medium"/>
              </a:defRPr>
            </a:lvl4pPr>
            <a:lvl5pPr marL="0" indent="0" algn="ctr" defTabSz="412750">
              <a:spcBef>
                <a:spcPts val="0"/>
              </a:spcBef>
              <a:buClrTx/>
              <a:buSzTx/>
              <a:buNone/>
              <a:defRPr sz="32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5547339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635000" y="1066800"/>
            <a:ext cx="10922000" cy="415498"/>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8763060"/>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635000" y="406400"/>
            <a:ext cx="10922000" cy="553998"/>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635000" y="1066800"/>
            <a:ext cx="10922000" cy="415498"/>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xfrm>
            <a:off x="584200" y="1435503"/>
            <a:ext cx="11018520" cy="2454518"/>
          </a:xfrm>
          <a:prstGeom prst="rect">
            <a:avLst/>
          </a:prstGeom>
        </p:spPr>
        <p:txBody>
          <a:bodyPr/>
          <a:lstStyle>
            <a:lvl1pPr marL="0" indent="0" defTabSz="412750">
              <a:buClrTx/>
              <a:buSzTx/>
              <a:buNone/>
              <a:defRPr sz="2750" spc="-28"/>
            </a:lvl1pPr>
            <a:lvl2pPr marL="0" indent="228600" defTabSz="412750">
              <a:buClrTx/>
              <a:buSzTx/>
              <a:buNone/>
              <a:defRPr sz="2750" spc="-28"/>
            </a:lvl2pPr>
            <a:lvl3pPr marL="0" indent="457200" defTabSz="412750">
              <a:buClrTx/>
              <a:buSzTx/>
              <a:buNone/>
              <a:defRPr sz="2750" spc="-28"/>
            </a:lvl3pPr>
            <a:lvl4pPr marL="0" indent="685800" defTabSz="412750">
              <a:buClrTx/>
              <a:buSzTx/>
              <a:buNone/>
              <a:defRPr sz="2750" spc="-28"/>
            </a:lvl4pPr>
            <a:lvl5pPr marL="0" indent="914400" defTabSz="412750">
              <a:buClrTx/>
              <a:buSzTx/>
              <a:buNone/>
              <a:defRPr sz="2750" spc="-28"/>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11338610"/>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635000" y="1644650"/>
            <a:ext cx="10922000" cy="803297"/>
          </a:xfrm>
          <a:prstGeom prst="rect">
            <a:avLst/>
          </a:prstGeom>
        </p:spPr>
        <p:txBody>
          <a:bodyPr/>
          <a:lstStyle>
            <a:lvl1pPr>
              <a:lnSpc>
                <a:spcPct val="90000"/>
              </a:lnSpc>
              <a:defRPr sz="5800" spc="-174">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91487762"/>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Northern Lights display over a snowy mountain landscape"/>
          <p:cNvSpPr>
            <a:spLocks noGrp="1"/>
          </p:cNvSpPr>
          <p:nvPr>
            <p:ph type="pic" idx="21"/>
          </p:nvPr>
        </p:nvSpPr>
        <p:spPr>
          <a:xfrm>
            <a:off x="6102350" y="-1138767"/>
            <a:ext cx="6096000" cy="9135534"/>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635000" y="419100"/>
            <a:ext cx="4826000" cy="553998"/>
          </a:xfrm>
          <a:prstGeom prst="rect">
            <a:avLst/>
          </a:prstGeom>
        </p:spPr>
        <p:txBody>
          <a:bodyPr/>
          <a:lstStyle/>
          <a:p>
            <a:r>
              <a:t>Slide Title</a:t>
            </a:r>
          </a:p>
        </p:txBody>
      </p:sp>
      <p:sp>
        <p:nvSpPr>
          <p:cNvPr id="62" name="Body Level One…"/>
          <p:cNvSpPr txBox="1">
            <a:spLocks noGrp="1"/>
          </p:cNvSpPr>
          <p:nvPr>
            <p:ph type="body" sz="half" idx="1" hasCustomPrompt="1"/>
          </p:nvPr>
        </p:nvSpPr>
        <p:spPr>
          <a:xfrm>
            <a:off x="635000" y="2133600"/>
            <a:ext cx="4826000" cy="1612749"/>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635000" y="1066800"/>
            <a:ext cx="4826000" cy="415498"/>
          </a:xfrm>
          <a:prstGeom prst="rect">
            <a:avLst/>
          </a:prstGeom>
        </p:spPr>
        <p:txBody>
          <a:bodyPr/>
          <a:lstStyle>
            <a:lvl1pPr marL="0" indent="0" algn="ctr" defTabSz="412750">
              <a:spcBef>
                <a:spcPts val="0"/>
              </a:spcBef>
              <a:buClrTx/>
              <a:buSzTx/>
              <a:buNone/>
              <a:defRPr sz="27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07523289"/>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635000" y="-2696845"/>
            <a:ext cx="10922000" cy="6894195"/>
          </a:xfrm>
          <a:prstGeom prst="rect">
            <a:avLst/>
          </a:prstGeom>
        </p:spPr>
        <p:txBody>
          <a:bodyPr anchor="b"/>
          <a:lstStyle>
            <a:lvl1pPr marL="0" indent="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1pPr>
            <a:lvl2pPr marL="0" indent="2286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2pPr>
            <a:lvl3pPr marL="0" indent="4572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3pPr>
            <a:lvl4pPr marL="0" indent="6858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4pPr>
            <a:lvl5pPr marL="0" indent="914400" algn="ctr" defTabSz="1219169">
              <a:lnSpc>
                <a:spcPct val="80000"/>
              </a:lnSpc>
              <a:spcBef>
                <a:spcPts val="0"/>
              </a:spcBef>
              <a:buClrTx/>
              <a:buSzTx/>
              <a:buNone/>
              <a:defRPr sz="11200" spc="-224">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635000" y="4260850"/>
            <a:ext cx="10922000" cy="338554"/>
          </a:xfrm>
          <a:prstGeom prst="rect">
            <a:avLst/>
          </a:prstGeom>
        </p:spPr>
        <p:txBody>
          <a:bodyPr/>
          <a:lstStyle>
            <a:lvl1pPr marL="0" indent="0" algn="ctr" defTabSz="412750">
              <a:spcBef>
                <a:spcPts val="0"/>
              </a:spcBef>
              <a:buClrTx/>
              <a:buSzTx/>
              <a:buNone/>
              <a:defRPr sz="22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74756219"/>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160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669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 id="2147485229" r:id="rId82"/>
    <p:sldLayoutId id="2147485230" r:id="rId83"/>
    <p:sldLayoutId id="2147485231" r:id="rId84"/>
    <p:sldLayoutId id="2147485232" r:id="rId85"/>
    <p:sldLayoutId id="2147485233" r:id="rId86"/>
    <p:sldLayoutId id="2147485234" r:id="rId87"/>
    <p:sldLayoutId id="2147485235" r:id="rId88"/>
    <p:sldLayoutId id="2147485236" r:id="rId8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76.xml"/><Relationship Id="rId5" Type="http://schemas.openxmlformats.org/officeDocument/2006/relationships/image" Target="../media/image51.png"/><Relationship Id="rId4" Type="http://schemas.openxmlformats.org/officeDocument/2006/relationships/image" Target="../media/image5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aka.ms/MFAPromptsWorkbook" TargetMode="External"/><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84.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1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notesSlide" Target="../notesSlides/notesSlide15.xml"/><Relationship Id="rId1" Type="http://schemas.openxmlformats.org/officeDocument/2006/relationships/slideLayout" Target="../slideLayouts/slideLayout84.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hyperlink" Target="mailto:michael.epping@microsoft.com" TargetMode="External"/><Relationship Id="rId4" Type="http://schemas.openxmlformats.org/officeDocument/2006/relationships/image" Target="../media/image43.jpe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6.png"/><Relationship Id="rId7" Type="http://schemas.openxmlformats.org/officeDocument/2006/relationships/image" Target="../media/image69.sv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57.svg"/><Relationship Id="rId9" Type="http://schemas.openxmlformats.org/officeDocument/2006/relationships/image" Target="../media/image59.sv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86.xml"/><Relationship Id="rId5" Type="http://schemas.openxmlformats.org/officeDocument/2006/relationships/image" Target="../media/image72.pn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image" Target="../media/image7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png"/><Relationship Id="rId7"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84.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80.png"/><Relationship Id="rId4" Type="http://schemas.openxmlformats.org/officeDocument/2006/relationships/image" Target="../media/image76.svg"/><Relationship Id="rId9"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84.xml"/><Relationship Id="rId6" Type="http://schemas.openxmlformats.org/officeDocument/2006/relationships/image" Target="../media/image77.png"/><Relationship Id="rId5" Type="http://schemas.openxmlformats.org/officeDocument/2006/relationships/image" Target="../media/image81.svg"/><Relationship Id="rId10" Type="http://schemas.openxmlformats.org/officeDocument/2006/relationships/image" Target="../media/image83.png"/><Relationship Id="rId4" Type="http://schemas.openxmlformats.org/officeDocument/2006/relationships/image" Target="../media/image58.pn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8.png"/><Relationship Id="rId7"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84.xml"/><Relationship Id="rId6" Type="http://schemas.openxmlformats.org/officeDocument/2006/relationships/image" Target="../media/image80.png"/><Relationship Id="rId5" Type="http://schemas.openxmlformats.org/officeDocument/2006/relationships/image" Target="../media/image77.png"/><Relationship Id="rId10" Type="http://schemas.openxmlformats.org/officeDocument/2006/relationships/image" Target="../media/image83.png"/><Relationship Id="rId4" Type="http://schemas.openxmlformats.org/officeDocument/2006/relationships/image" Target="../media/image59.svg"/><Relationship Id="rId9"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5.xml"/><Relationship Id="rId1" Type="http://schemas.openxmlformats.org/officeDocument/2006/relationships/slideLayout" Target="../slideLayouts/slideLayout84.xml"/><Relationship Id="rId5" Type="http://schemas.openxmlformats.org/officeDocument/2006/relationships/image" Target="../media/image88.png"/><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6.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nudge"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5" Type="http://schemas.openxmlformats.org/officeDocument/2006/relationships/image" Target="../media/image91.png"/><Relationship Id="rId4" Type="http://schemas.openxmlformats.org/officeDocument/2006/relationships/image" Target="../media/image90.png"/></Relationships>
</file>

<file path=ppt/slides/_rels/slide3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9.xml"/><Relationship Id="rId1" Type="http://schemas.openxmlformats.org/officeDocument/2006/relationships/slideLayout" Target="../slideLayouts/slideLayout86.xml"/><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3" Type="http://schemas.openxmlformats.org/officeDocument/2006/relationships/image" Target="../media/image105.png"/><Relationship Id="rId18" Type="http://schemas.openxmlformats.org/officeDocument/2006/relationships/image" Target="../media/image110.png"/><Relationship Id="rId26" Type="http://schemas.openxmlformats.org/officeDocument/2006/relationships/image" Target="../media/image118.jpeg"/><Relationship Id="rId39" Type="http://schemas.openxmlformats.org/officeDocument/2006/relationships/image" Target="../media/image131.png"/><Relationship Id="rId21" Type="http://schemas.openxmlformats.org/officeDocument/2006/relationships/image" Target="../media/image113.png"/><Relationship Id="rId34" Type="http://schemas.openxmlformats.org/officeDocument/2006/relationships/image" Target="../media/image126.png"/><Relationship Id="rId42" Type="http://schemas.openxmlformats.org/officeDocument/2006/relationships/image" Target="../media/image134.png"/><Relationship Id="rId7" Type="http://schemas.openxmlformats.org/officeDocument/2006/relationships/image" Target="../media/image99.png"/><Relationship Id="rId2" Type="http://schemas.openxmlformats.org/officeDocument/2006/relationships/notesSlide" Target="../notesSlides/notesSlide31.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png"/><Relationship Id="rId41" Type="http://schemas.openxmlformats.org/officeDocument/2006/relationships/image" Target="../media/image133.png"/><Relationship Id="rId1" Type="http://schemas.openxmlformats.org/officeDocument/2006/relationships/slideLayout" Target="../slideLayouts/slideLayout89.xml"/><Relationship Id="rId6" Type="http://schemas.openxmlformats.org/officeDocument/2006/relationships/image" Target="../media/image98.png"/><Relationship Id="rId11" Type="http://schemas.openxmlformats.org/officeDocument/2006/relationships/image" Target="../media/image103.png"/><Relationship Id="rId24" Type="http://schemas.openxmlformats.org/officeDocument/2006/relationships/image" Target="../media/image116.jpeg"/><Relationship Id="rId32" Type="http://schemas.openxmlformats.org/officeDocument/2006/relationships/image" Target="../media/image124.png"/><Relationship Id="rId37" Type="http://schemas.openxmlformats.org/officeDocument/2006/relationships/image" Target="../media/image129.png"/><Relationship Id="rId40" Type="http://schemas.openxmlformats.org/officeDocument/2006/relationships/image" Target="../media/image132.png"/><Relationship Id="rId5" Type="http://schemas.openxmlformats.org/officeDocument/2006/relationships/image" Target="../media/image97.png"/><Relationship Id="rId15" Type="http://schemas.openxmlformats.org/officeDocument/2006/relationships/image" Target="../media/image107.png"/><Relationship Id="rId23" Type="http://schemas.openxmlformats.org/officeDocument/2006/relationships/image" Target="../media/image115.png"/><Relationship Id="rId28" Type="http://schemas.openxmlformats.org/officeDocument/2006/relationships/image" Target="../media/image120.png"/><Relationship Id="rId36" Type="http://schemas.openxmlformats.org/officeDocument/2006/relationships/image" Target="../media/image128.png"/><Relationship Id="rId10" Type="http://schemas.openxmlformats.org/officeDocument/2006/relationships/image" Target="../media/image102.png"/><Relationship Id="rId19" Type="http://schemas.openxmlformats.org/officeDocument/2006/relationships/image" Target="../media/image111.png"/><Relationship Id="rId31" Type="http://schemas.openxmlformats.org/officeDocument/2006/relationships/image" Target="../media/image123.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png"/><Relationship Id="rId30" Type="http://schemas.openxmlformats.org/officeDocument/2006/relationships/image" Target="../media/image122.png"/><Relationship Id="rId35" Type="http://schemas.openxmlformats.org/officeDocument/2006/relationships/image" Target="../media/image127.png"/><Relationship Id="rId43" Type="http://schemas.openxmlformats.org/officeDocument/2006/relationships/image" Target="../media/image135.png"/><Relationship Id="rId8" Type="http://schemas.openxmlformats.org/officeDocument/2006/relationships/image" Target="../media/image100.png"/><Relationship Id="rId3" Type="http://schemas.openxmlformats.org/officeDocument/2006/relationships/image" Target="../media/image95.png"/><Relationship Id="rId12" Type="http://schemas.openxmlformats.org/officeDocument/2006/relationships/image" Target="../media/image104.png"/><Relationship Id="rId17" Type="http://schemas.openxmlformats.org/officeDocument/2006/relationships/image" Target="../media/image109.png"/><Relationship Id="rId25" Type="http://schemas.openxmlformats.org/officeDocument/2006/relationships/image" Target="../media/image117.png"/><Relationship Id="rId33" Type="http://schemas.openxmlformats.org/officeDocument/2006/relationships/image" Target="../media/image125.jpeg"/><Relationship Id="rId38" Type="http://schemas.openxmlformats.org/officeDocument/2006/relationships/image" Target="../media/image130.png"/></Relationships>
</file>

<file path=ppt/slides/_rels/slide3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png"/><Relationship Id="rId18" Type="http://schemas.openxmlformats.org/officeDocument/2006/relationships/image" Target="../media/image153.png"/><Relationship Id="rId3" Type="http://schemas.openxmlformats.org/officeDocument/2006/relationships/image" Target="../media/image138.png"/><Relationship Id="rId21" Type="http://schemas.openxmlformats.org/officeDocument/2006/relationships/image" Target="../media/image156.png"/><Relationship Id="rId7" Type="http://schemas.openxmlformats.org/officeDocument/2006/relationships/image" Target="../media/image142.png"/><Relationship Id="rId12" Type="http://schemas.openxmlformats.org/officeDocument/2006/relationships/image" Target="../media/image147.png"/><Relationship Id="rId17" Type="http://schemas.openxmlformats.org/officeDocument/2006/relationships/image" Target="../media/image152.png"/><Relationship Id="rId2" Type="http://schemas.openxmlformats.org/officeDocument/2006/relationships/notesSlide" Target="../notesSlides/notesSlide33.xml"/><Relationship Id="rId16" Type="http://schemas.openxmlformats.org/officeDocument/2006/relationships/image" Target="../media/image151.png"/><Relationship Id="rId20" Type="http://schemas.openxmlformats.org/officeDocument/2006/relationships/image" Target="../media/image155.png"/><Relationship Id="rId1" Type="http://schemas.openxmlformats.org/officeDocument/2006/relationships/slideLayout" Target="../slideLayouts/slideLayout17.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png"/><Relationship Id="rId19" Type="http://schemas.openxmlformats.org/officeDocument/2006/relationships/image" Target="../media/image154.pn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aka.ms/nudge" TargetMode="External"/><Relationship Id="rId2" Type="http://schemas.openxmlformats.org/officeDocument/2006/relationships/notesSlide" Target="../notesSlides/notesSlide35.xml"/><Relationship Id="rId1" Type="http://schemas.openxmlformats.org/officeDocument/2006/relationships/slideLayout" Target="../slideLayouts/slideLayout17.xml"/><Relationship Id="rId4" Type="http://schemas.openxmlformats.org/officeDocument/2006/relationships/hyperlink" Target="http://aka.ms/gopasswordles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hyperlink" Target="https://aka.ms/PasskeyAnnouncement" TargetMode="External"/><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86.xml"/><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317546"/>
            <a:ext cx="4167887" cy="2215991"/>
          </a:xfrm>
        </p:spPr>
        <p:txBody>
          <a:bodyPr/>
          <a:lstStyle/>
          <a:p>
            <a:r>
              <a:rPr lang="en-GB" dirty="0"/>
              <a:t>Top 5 Ways to Improve your Apple End User Experience in AAD/M365</a:t>
            </a:r>
            <a:endParaRPr lang="en-US" dirty="0"/>
          </a:p>
        </p:txBody>
      </p:sp>
      <p:sp>
        <p:nvSpPr>
          <p:cNvPr id="5" name="Text Placeholder 4"/>
          <p:cNvSpPr>
            <a:spLocks noGrp="1"/>
          </p:cNvSpPr>
          <p:nvPr>
            <p:ph type="body" sz="quarter" idx="12"/>
          </p:nvPr>
        </p:nvSpPr>
        <p:spPr>
          <a:xfrm>
            <a:off x="582042" y="3962400"/>
            <a:ext cx="4164583" cy="2031325"/>
          </a:xfrm>
        </p:spPr>
        <p:txBody>
          <a:bodyPr/>
          <a:lstStyle/>
          <a:p>
            <a:r>
              <a:rPr lang="en-GB" dirty="0"/>
              <a:t>Michael Epping &amp; Grace Picking</a:t>
            </a:r>
          </a:p>
          <a:p>
            <a:endParaRPr lang="en-GB" dirty="0"/>
          </a:p>
          <a:p>
            <a:r>
              <a:rPr lang="en-GB" dirty="0"/>
              <a:t>Product Managers </a:t>
            </a:r>
          </a:p>
          <a:p>
            <a:endParaRPr lang="en-GB" dirty="0"/>
          </a:p>
          <a:p>
            <a:r>
              <a:rPr lang="en-GB" dirty="0"/>
              <a:t>Azure AD, Identity and Network Access Engineering</a:t>
            </a:r>
          </a:p>
        </p:txBody>
      </p:sp>
    </p:spTree>
    <p:extLst>
      <p:ext uri="{BB962C8B-B14F-4D97-AF65-F5344CB8AC3E}">
        <p14:creationId xmlns:p14="http://schemas.microsoft.com/office/powerpoint/2010/main" val="266930556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91D6F77A-0A5F-271A-C40E-C9F3889B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35" y="191041"/>
            <a:ext cx="6114046" cy="292410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ED556DA-C0B8-584A-38D8-EB6DAAB218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9196" y="815125"/>
            <a:ext cx="6216070" cy="4200047"/>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0A0F5E74-08BB-C730-2D75-B3289A59EC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8022" y="3552457"/>
            <a:ext cx="7973443" cy="3481737"/>
          </a:xfrm>
          <a:prstGeom prst="rect">
            <a:avLst/>
          </a:prstGeom>
        </p:spPr>
      </p:pic>
      <p:sp>
        <p:nvSpPr>
          <p:cNvPr id="2" name="Title 1">
            <a:extLst>
              <a:ext uri="{FF2B5EF4-FFF2-40B4-BE49-F238E27FC236}">
                <a16:creationId xmlns:a16="http://schemas.microsoft.com/office/drawing/2014/main" id="{B41C34EA-339D-9572-AF57-DE305FBB939D}"/>
              </a:ext>
            </a:extLst>
          </p:cNvPr>
          <p:cNvSpPr>
            <a:spLocks noGrp="1"/>
          </p:cNvSpPr>
          <p:nvPr>
            <p:ph type="title" idx="4294967295"/>
          </p:nvPr>
        </p:nvSpPr>
        <p:spPr>
          <a:xfrm>
            <a:off x="588263" y="-553998"/>
            <a:ext cx="11018520" cy="553998"/>
          </a:xfrm>
        </p:spPr>
        <p:txBody>
          <a:bodyPr vert="horz" wrap="square" lIns="0" tIns="0" rIns="0" bIns="0" rtlCol="0" anchor="b">
            <a:spAutoFit/>
          </a:bodyPr>
          <a:lstStyle/>
          <a:p>
            <a:r>
              <a:rPr lang="en-GB" dirty="0"/>
              <a:t>Twitter screenshots</a:t>
            </a:r>
          </a:p>
        </p:txBody>
      </p:sp>
    </p:spTree>
    <p:extLst>
      <p:ext uri="{BB962C8B-B14F-4D97-AF65-F5344CB8AC3E}">
        <p14:creationId xmlns:p14="http://schemas.microsoft.com/office/powerpoint/2010/main" val="34859322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0B786-A4F9-F9B4-3230-CCD3359ED76C}"/>
              </a:ext>
            </a:extLst>
          </p:cNvPr>
          <p:cNvSpPr>
            <a:spLocks noGrp="1"/>
          </p:cNvSpPr>
          <p:nvPr>
            <p:ph type="title"/>
          </p:nvPr>
        </p:nvSpPr>
        <p:spPr/>
        <p:txBody>
          <a:bodyPr/>
          <a:lstStyle/>
          <a:p>
            <a:r>
              <a:rPr lang="en-US" dirty="0"/>
              <a:t>Customer Case Study</a:t>
            </a:r>
          </a:p>
        </p:txBody>
      </p:sp>
      <p:sp>
        <p:nvSpPr>
          <p:cNvPr id="3" name="Text Placeholder 2">
            <a:extLst>
              <a:ext uri="{FF2B5EF4-FFF2-40B4-BE49-F238E27FC236}">
                <a16:creationId xmlns:a16="http://schemas.microsoft.com/office/drawing/2014/main" id="{7C3121F3-F713-4495-7DA5-ADBAF2E92C9C}"/>
              </a:ext>
            </a:extLst>
          </p:cNvPr>
          <p:cNvSpPr>
            <a:spLocks noGrp="1"/>
          </p:cNvSpPr>
          <p:nvPr>
            <p:ph sz="quarter" idx="10"/>
          </p:nvPr>
        </p:nvSpPr>
        <p:spPr/>
        <p:txBody>
          <a:bodyPr>
            <a:normAutofit/>
          </a:bodyPr>
          <a:lstStyle/>
          <a:p>
            <a:r>
              <a:rPr lang="en-US" dirty="0"/>
              <a:t>European financial company simulated cyber attack.</a:t>
            </a:r>
          </a:p>
          <a:p>
            <a:r>
              <a:rPr lang="en-US" dirty="0"/>
              <a:t>Attackers used password spray to find users with weak passwords.</a:t>
            </a:r>
          </a:p>
          <a:p>
            <a:r>
              <a:rPr lang="en-US" dirty="0"/>
              <a:t>Users with compromised passwords were “hammered” with MFA prompts.</a:t>
            </a:r>
          </a:p>
          <a:p>
            <a:endParaRPr lang="en-US" dirty="0"/>
          </a:p>
          <a:p>
            <a:pPr marL="0" indent="0">
              <a:buNone/>
            </a:pPr>
            <a:r>
              <a:rPr lang="en-US" b="1" dirty="0"/>
              <a:t>Findings:</a:t>
            </a:r>
            <a:r>
              <a:rPr lang="en-US" dirty="0"/>
              <a:t> </a:t>
            </a:r>
          </a:p>
          <a:p>
            <a:r>
              <a:rPr lang="en-US" dirty="0"/>
              <a:t>No reports of unexpected prompts to the help desk.</a:t>
            </a:r>
          </a:p>
          <a:p>
            <a:r>
              <a:rPr lang="en-US" dirty="0"/>
              <a:t>Many users blindly approved MFA requests. </a:t>
            </a:r>
          </a:p>
          <a:p>
            <a:r>
              <a:rPr lang="en-US" dirty="0"/>
              <a:t>One user had uninstalled the Authenticator app.</a:t>
            </a:r>
          </a:p>
          <a:p>
            <a:endParaRPr lang="en-US" dirty="0"/>
          </a:p>
        </p:txBody>
      </p:sp>
    </p:spTree>
    <p:extLst>
      <p:ext uri="{BB962C8B-B14F-4D97-AF65-F5344CB8AC3E}">
        <p14:creationId xmlns:p14="http://schemas.microsoft.com/office/powerpoint/2010/main" val="38420195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Why Prompting is bad"/>
          <p:cNvSpPr txBox="1">
            <a:spLocks noGrp="1"/>
          </p:cNvSpPr>
          <p:nvPr>
            <p:ph type="title"/>
          </p:nvPr>
        </p:nvSpPr>
        <p:spPr>
          <a:prstGeom prst="rect">
            <a:avLst/>
          </a:prstGeom>
        </p:spPr>
        <p:txBody>
          <a:bodyPr/>
          <a:lstStyle/>
          <a:p>
            <a:r>
              <a:t>Why Prompting is </a:t>
            </a:r>
            <a:r>
              <a:rPr lang="en-US"/>
              <a:t>Bad</a:t>
            </a:r>
            <a:endParaRPr/>
          </a:p>
        </p:txBody>
      </p:sp>
      <p:sp>
        <p:nvSpPr>
          <p:cNvPr id="199" name="Over-prompting leads to compromise…"/>
          <p:cNvSpPr txBox="1">
            <a:spLocks noGrp="1"/>
          </p:cNvSpPr>
          <p:nvPr>
            <p:ph sz="quarter" idx="10"/>
          </p:nvPr>
        </p:nvSpPr>
        <p:spPr>
          <a:xfrm>
            <a:off x="584200" y="1435100"/>
            <a:ext cx="11018838" cy="3801041"/>
          </a:xfrm>
          <a:prstGeom prst="rect">
            <a:avLst/>
          </a:prstGeom>
        </p:spPr>
        <p:txBody>
          <a:bodyPr/>
          <a:lstStyle/>
          <a:p>
            <a:pPr marL="265430" indent="-265430" defTabSz="1158240">
              <a:spcBef>
                <a:spcPts val="1100"/>
              </a:spcBef>
              <a:defRPr sz="4560"/>
            </a:pPr>
            <a:r>
              <a:rPr sz="2400" dirty="0"/>
              <a:t>Over-prompting leads to compromise</a:t>
            </a:r>
          </a:p>
          <a:p>
            <a:pPr marL="530860" lvl="1" indent="-265430" defTabSz="1158240">
              <a:spcBef>
                <a:spcPts val="1100"/>
              </a:spcBef>
              <a:defRPr sz="4560"/>
            </a:pPr>
            <a:r>
              <a:rPr sz="2400" dirty="0"/>
              <a:t>Users learn bad behaviors, like blindly approving MFA requests</a:t>
            </a:r>
          </a:p>
          <a:p>
            <a:pPr marL="265430" indent="-265430" defTabSz="1158240">
              <a:spcBef>
                <a:spcPts val="1100"/>
              </a:spcBef>
              <a:defRPr sz="4560"/>
            </a:pPr>
            <a:r>
              <a:rPr sz="2400" dirty="0"/>
              <a:t>Prompts impact productivity, especially on platforms without SSO</a:t>
            </a:r>
          </a:p>
          <a:p>
            <a:pPr marL="265430" indent="-265430" defTabSz="1158240">
              <a:spcBef>
                <a:spcPts val="1100"/>
              </a:spcBef>
              <a:defRPr sz="4560"/>
            </a:pPr>
            <a:r>
              <a:rPr sz="2400" dirty="0"/>
              <a:t>Prompting is especially common on macOS, which does not do SSO with Azure AD out of the box</a:t>
            </a:r>
          </a:p>
          <a:p>
            <a:pPr marL="265430" indent="-265430" defTabSz="1158240">
              <a:spcBef>
                <a:spcPts val="1100"/>
              </a:spcBef>
              <a:defRPr sz="4560"/>
            </a:pPr>
            <a:r>
              <a:rPr sz="2400" dirty="0"/>
              <a:t>Should strive to improve user experience AND security</a:t>
            </a:r>
          </a:p>
          <a:p>
            <a:pPr marL="530860" lvl="1" indent="-265430" defTabSz="1158240">
              <a:spcBef>
                <a:spcPts val="1100"/>
              </a:spcBef>
              <a:defRPr sz="4560"/>
            </a:pPr>
            <a:r>
              <a:rPr sz="2400" dirty="0"/>
              <a:t>Prompt when </a:t>
            </a:r>
            <a:r>
              <a:rPr sz="2400" i="1" dirty="0"/>
              <a:t>needed</a:t>
            </a:r>
            <a:r>
              <a:rPr sz="2400" dirty="0"/>
              <a:t>, such as new device, new location, change in risk, etc.</a:t>
            </a:r>
          </a:p>
          <a:p>
            <a:pPr marL="530860" lvl="1" indent="-265430" defTabSz="1158240">
              <a:spcBef>
                <a:spcPts val="1100"/>
              </a:spcBef>
              <a:defRPr sz="4560"/>
            </a:pPr>
            <a:r>
              <a:rPr sz="2400" dirty="0"/>
              <a:t>Passwordless makes prompting less impactful when it IS needed</a:t>
            </a:r>
          </a:p>
        </p:txBody>
      </p:sp>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9">
                                            <p:txEl>
                                              <p:pRg st="1" end="1"/>
                                            </p:txEl>
                                          </p:spTgt>
                                        </p:tgtEl>
                                        <p:attrNameLst>
                                          <p:attrName>style.visibility</p:attrName>
                                        </p:attrNameLst>
                                      </p:cBhvr>
                                      <p:to>
                                        <p:strVal val="visible"/>
                                      </p:to>
                                    </p:set>
                                    <p:animEffect transition="in" filter="fade">
                                      <p:cBhvr>
                                        <p:cTn id="7" dur="500"/>
                                        <p:tgtEl>
                                          <p:spTgt spid="199">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9">
                                            <p:txEl>
                                              <p:pRg st="2" end="2"/>
                                            </p:txEl>
                                          </p:spTgt>
                                        </p:tgtEl>
                                        <p:attrNameLst>
                                          <p:attrName>style.visibility</p:attrName>
                                        </p:attrNameLst>
                                      </p:cBhvr>
                                      <p:to>
                                        <p:strVal val="visible"/>
                                      </p:to>
                                    </p:set>
                                    <p:animEffect transition="in" filter="fade">
                                      <p:cBhvr>
                                        <p:cTn id="11" dur="500"/>
                                        <p:tgtEl>
                                          <p:spTgt spid="199">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9">
                                            <p:txEl>
                                              <p:pRg st="3" end="3"/>
                                            </p:txEl>
                                          </p:spTgt>
                                        </p:tgtEl>
                                        <p:attrNameLst>
                                          <p:attrName>style.visibility</p:attrName>
                                        </p:attrNameLst>
                                      </p:cBhvr>
                                      <p:to>
                                        <p:strVal val="visible"/>
                                      </p:to>
                                    </p:set>
                                    <p:animEffect transition="in" filter="fade">
                                      <p:cBhvr>
                                        <p:cTn id="15" dur="500"/>
                                        <p:tgtEl>
                                          <p:spTgt spid="199">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99">
                                            <p:txEl>
                                              <p:pRg st="4" end="4"/>
                                            </p:txEl>
                                          </p:spTgt>
                                        </p:tgtEl>
                                        <p:attrNameLst>
                                          <p:attrName>style.visibility</p:attrName>
                                        </p:attrNameLst>
                                      </p:cBhvr>
                                      <p:to>
                                        <p:strVal val="visible"/>
                                      </p:to>
                                    </p:set>
                                    <p:animEffect transition="in" filter="fade">
                                      <p:cBhvr>
                                        <p:cTn id="19" dur="500"/>
                                        <p:tgtEl>
                                          <p:spTgt spid="19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9">
                                            <p:txEl>
                                              <p:pRg st="5" end="5"/>
                                            </p:txEl>
                                          </p:spTgt>
                                        </p:tgtEl>
                                        <p:attrNameLst>
                                          <p:attrName>style.visibility</p:attrName>
                                        </p:attrNameLst>
                                      </p:cBhvr>
                                      <p:to>
                                        <p:strVal val="visible"/>
                                      </p:to>
                                    </p:set>
                                    <p:animEffect transition="in" filter="fade">
                                      <p:cBhvr>
                                        <p:cTn id="22" dur="500"/>
                                        <p:tgtEl>
                                          <p:spTgt spid="19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9">
                                            <p:txEl>
                                              <p:pRg st="6" end="6"/>
                                            </p:txEl>
                                          </p:spTgt>
                                        </p:tgtEl>
                                        <p:attrNameLst>
                                          <p:attrName>style.visibility</p:attrName>
                                        </p:attrNameLst>
                                      </p:cBhvr>
                                      <p:to>
                                        <p:strVal val="visible"/>
                                      </p:to>
                                    </p:set>
                                    <p:animEffect transition="in" filter="fade">
                                      <p:cBhvr>
                                        <p:cTn id="25" dur="500"/>
                                        <p:tgtEl>
                                          <p:spTgt spid="1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rPr dirty="0"/>
              <a:t>Agenda</a:t>
            </a:r>
          </a:p>
        </p:txBody>
      </p:sp>
      <p:sp>
        <p:nvSpPr>
          <p:cNvPr id="155" name="Intro…"/>
          <p:cNvSpPr txBox="1">
            <a:spLocks noGrp="1"/>
          </p:cNvSpPr>
          <p:nvPr>
            <p:ph type="body" sz="quarter" idx="12"/>
          </p:nvPr>
        </p:nvSpPr>
        <p:spPr>
          <a:prstGeom prst="rect">
            <a:avLst/>
          </a:prstGeom>
        </p:spPr>
        <p:txBody>
          <a:bodyPr/>
          <a:lstStyle/>
          <a:p>
            <a:pPr>
              <a:buSzPct val="100000"/>
            </a:pPr>
            <a:r>
              <a:t>What </a:t>
            </a:r>
            <a:r>
              <a:rPr lang="en-US"/>
              <a:t>is </a:t>
            </a:r>
            <a:r>
              <a:t>Azure AD and Conditional Access?</a:t>
            </a:r>
            <a:endParaRPr lang="en-US"/>
          </a:p>
          <a:p>
            <a:pPr>
              <a:buSzPct val="100000"/>
            </a:pPr>
            <a:r>
              <a:rPr lang="en-US"/>
              <a:t>Prompting…why is it bad?</a:t>
            </a:r>
            <a:endParaRPr/>
          </a:p>
          <a:p>
            <a:pPr>
              <a:buSzPct val="100000"/>
            </a:pPr>
            <a:r>
              <a:rPr lang="en-US">
                <a:solidFill>
                  <a:srgbClr val="00B0F0"/>
                </a:solidFill>
              </a:rPr>
              <a:t>Top 5 Recommendations</a:t>
            </a:r>
            <a:endParaRPr>
              <a:solidFill>
                <a:srgbClr val="00B0F0"/>
              </a:solidFill>
            </a:endParaRPr>
          </a:p>
          <a:p>
            <a:pPr>
              <a:buSzPct val="100000"/>
            </a:pPr>
            <a:r>
              <a:t>Go-Dos</a:t>
            </a:r>
          </a:p>
        </p:txBody>
      </p:sp>
    </p:spTree>
    <p:extLst>
      <p:ext uri="{BB962C8B-B14F-4D97-AF65-F5344CB8AC3E}">
        <p14:creationId xmlns:p14="http://schemas.microsoft.com/office/powerpoint/2010/main" val="245335923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 name="Auth Prompt Analysis"/>
          <p:cNvSpPr txBox="1">
            <a:spLocks noGrp="1"/>
          </p:cNvSpPr>
          <p:nvPr>
            <p:ph type="title"/>
          </p:nvPr>
        </p:nvSpPr>
        <p:spPr>
          <a:prstGeom prst="rect">
            <a:avLst/>
          </a:prstGeom>
        </p:spPr>
        <p:txBody>
          <a:bodyPr>
            <a:noAutofit/>
          </a:bodyPr>
          <a:lstStyle>
            <a:lvl1pPr defTabSz="751205">
              <a:defRPr sz="7644" spc="-229"/>
            </a:lvl1pPr>
          </a:lstStyle>
          <a:p>
            <a:r>
              <a:rPr lang="en-US" sz="2700"/>
              <a:t>Recommendation 1: Determine if you have a prompting problem</a:t>
            </a:r>
          </a:p>
        </p:txBody>
      </p:sp>
      <p:sp>
        <p:nvSpPr>
          <p:cNvPr id="202" name="All the data you need is in your sign-in logs…"/>
          <p:cNvSpPr txBox="1">
            <a:spLocks noGrp="1"/>
          </p:cNvSpPr>
          <p:nvPr>
            <p:ph sz="quarter" idx="12"/>
          </p:nvPr>
        </p:nvSpPr>
        <p:spPr>
          <a:xfrm>
            <a:off x="584200" y="1435100"/>
            <a:ext cx="5612063" cy="4833938"/>
          </a:xfrm>
          <a:prstGeom prst="rect">
            <a:avLst/>
          </a:prstGeom>
        </p:spPr>
        <p:txBody>
          <a:bodyPr vert="horz" wrap="square" lIns="25400" tIns="25400" rIns="25400" bIns="25400" rtlCol="0" anchor="t">
            <a:normAutofit fontScale="55000" lnSpcReduction="20000"/>
          </a:bodyPr>
          <a:lstStyle/>
          <a:p>
            <a:pPr marL="491744" lvl="1" indent="-245872" defTabSz="1072896">
              <a:spcBef>
                <a:spcPts val="1050"/>
              </a:spcBef>
              <a:defRPr sz="4224"/>
            </a:pPr>
            <a:r>
              <a:rPr lang="en-GB" dirty="0"/>
              <a:t>All the data you need is in your Azure AD sign-in logs</a:t>
            </a:r>
          </a:p>
          <a:p>
            <a:pPr marL="491744" lvl="1" indent="-245872" defTabSz="1072896">
              <a:spcBef>
                <a:spcPts val="1050"/>
              </a:spcBef>
              <a:defRPr sz="4224"/>
            </a:pPr>
            <a:r>
              <a:rPr lang="en-GB" dirty="0"/>
              <a:t>Use the pre-built Azure AD Workbook </a:t>
            </a:r>
            <a:r>
              <a:rPr lang="en-GB" dirty="0">
                <a:hlinkClick r:id="rId3"/>
              </a:rPr>
              <a:t>http://aka.ms/MFAPromptsWorkbook</a:t>
            </a:r>
            <a:r>
              <a:rPr lang="en-GB" dirty="0"/>
              <a:t>   </a:t>
            </a:r>
          </a:p>
          <a:p>
            <a:pPr marL="491744" lvl="1" indent="-245872" defTabSz="1072896">
              <a:spcBef>
                <a:spcPts val="1050"/>
              </a:spcBef>
              <a:defRPr sz="4224"/>
            </a:pPr>
            <a:r>
              <a:rPr lang="en-GB" dirty="0"/>
              <a:t>Comes with data visualizations as well as recommendations:</a:t>
            </a:r>
          </a:p>
          <a:p>
            <a:pPr marL="491744" lvl="1" indent="-245872" defTabSz="1072896">
              <a:spcBef>
                <a:spcPts val="1050"/>
              </a:spcBef>
              <a:defRPr sz="4224"/>
            </a:pPr>
            <a:r>
              <a:rPr lang="en-GB" dirty="0"/>
              <a:t>Which users are being prompted the most? </a:t>
            </a:r>
          </a:p>
          <a:p>
            <a:pPr marL="491744" lvl="1" indent="-245872" defTabSz="1072896">
              <a:spcBef>
                <a:spcPts val="1050"/>
              </a:spcBef>
              <a:defRPr sz="4224"/>
            </a:pPr>
            <a:r>
              <a:rPr lang="en-GB" dirty="0"/>
              <a:t>Which applications have a high prompt count? </a:t>
            </a:r>
          </a:p>
          <a:p>
            <a:pPr marL="491744" lvl="1" indent="-245872" defTabSz="1072896">
              <a:spcBef>
                <a:spcPts val="1050"/>
              </a:spcBef>
              <a:defRPr sz="4224"/>
            </a:pPr>
            <a:r>
              <a:rPr lang="en-GB" dirty="0"/>
              <a:t>What is the device state? </a:t>
            </a:r>
          </a:p>
        </p:txBody>
      </p:sp>
      <p:sp>
        <p:nvSpPr>
          <p:cNvPr id="203" name="Slide Subtitle"/>
          <p:cNvSpPr txBox="1">
            <a:spLocks noGrp="1"/>
          </p:cNvSpPr>
          <p:nvPr>
            <p:ph sz="quarter" idx="13"/>
          </p:nvPr>
        </p:nvSpPr>
        <p:spPr>
          <a:xfrm>
            <a:off x="8410414" y="1223981"/>
            <a:ext cx="5219700" cy="422237"/>
          </a:xfrm>
          <a:prstGeom prst="rect">
            <a:avLst/>
          </a:prstGeom>
        </p:spPr>
        <p:txBody>
          <a:bodyPr>
            <a:normAutofit/>
          </a:bodyPr>
          <a:lstStyle/>
          <a:p>
            <a:pPr marL="0" indent="0">
              <a:buNone/>
            </a:pPr>
            <a:r>
              <a:rPr lang="en-US" sz="1800" dirty="0"/>
              <a:t>Show it with data!</a:t>
            </a:r>
          </a:p>
        </p:txBody>
      </p:sp>
      <p:pic>
        <p:nvPicPr>
          <p:cNvPr id="204" name="Image" descr="Image"/>
          <p:cNvPicPr>
            <a:picLocks noChangeAspect="1"/>
          </p:cNvPicPr>
          <p:nvPr/>
        </p:nvPicPr>
        <p:blipFill>
          <a:blip r:embed="rId4"/>
          <a:stretch>
            <a:fillRect/>
          </a:stretch>
        </p:blipFill>
        <p:spPr>
          <a:xfrm>
            <a:off x="6589086" y="1612669"/>
            <a:ext cx="3723285" cy="2854519"/>
          </a:xfrm>
          <a:prstGeom prst="rect">
            <a:avLst/>
          </a:prstGeom>
          <a:ln w="12700">
            <a:miter lim="400000"/>
          </a:ln>
        </p:spPr>
      </p:pic>
      <p:pic>
        <p:nvPicPr>
          <p:cNvPr id="205" name="Image" descr="Image"/>
          <p:cNvPicPr>
            <a:picLocks noChangeAspect="1"/>
          </p:cNvPicPr>
          <p:nvPr/>
        </p:nvPicPr>
        <p:blipFill>
          <a:blip r:embed="rId5"/>
          <a:stretch>
            <a:fillRect/>
          </a:stretch>
        </p:blipFill>
        <p:spPr>
          <a:xfrm>
            <a:off x="8224865" y="4209557"/>
            <a:ext cx="3715988" cy="2848924"/>
          </a:xfrm>
          <a:prstGeom prst="rect">
            <a:avLst/>
          </a:prstGeom>
          <a:ln w="12700">
            <a:miter lim="400000"/>
          </a:ln>
        </p:spPr>
      </p:pic>
    </p:spTree>
  </p:cSld>
  <p:clrMapOvr>
    <a:masterClrMapping/>
  </p:clrMapOvr>
  <p:transition spd="slow">
    <p:push dir="u"/>
  </p:transition>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500"/>
                                        <p:tgtEl>
                                          <p:spTgt spid="204"/>
                                        </p:tgtEl>
                                      </p:cBhvr>
                                    </p:animEffect>
                                  </p:childTnLst>
                                </p:cTn>
                              </p:par>
                              <p:par>
                                <p:cTn id="8" presetID="10" presetClass="entr" presetSubtype="0" fill="hold" nodeType="withEffect">
                                  <p:stCondLst>
                                    <p:cond delay="0"/>
                                  </p:stCondLst>
                                  <p:childTnLst>
                                    <p:set>
                                      <p:cBhvr>
                                        <p:cTn id="9" dur="1" fill="hold">
                                          <p:stCondLst>
                                            <p:cond delay="0"/>
                                          </p:stCondLst>
                                        </p:cTn>
                                        <p:tgtEl>
                                          <p:spTgt spid="205"/>
                                        </p:tgtEl>
                                        <p:attrNameLst>
                                          <p:attrName>style.visibility</p:attrName>
                                        </p:attrNameLst>
                                      </p:cBhvr>
                                      <p:to>
                                        <p:strVal val="visible"/>
                                      </p:to>
                                    </p:set>
                                    <p:animEffect transition="in" filter="fade">
                                      <p:cBhvr>
                                        <p:cTn id="10" dur="500"/>
                                        <p:tgtEl>
                                          <p:spTgt spid="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p:txBody>
          <a:bodyPr>
            <a:noAutofit/>
          </a:bodyPr>
          <a:lstStyle/>
          <a:p>
            <a:r>
              <a:rPr lang="en-US" sz="300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sz="quarter" idx="12"/>
          </p:nvPr>
        </p:nvSpPr>
        <p:spPr>
          <a:xfrm>
            <a:off x="582612" y="1247210"/>
            <a:ext cx="5211763" cy="4833938"/>
          </a:xfrm>
        </p:spPr>
        <p:txBody>
          <a:bodyPr>
            <a:noAutofit/>
          </a:bodyPr>
          <a:lstStyle/>
          <a:p>
            <a:r>
              <a:rPr lang="en-GB" sz="2400" dirty="0"/>
              <a:t>MDM is the only modern way to deploy SSO features to macOS</a:t>
            </a:r>
          </a:p>
          <a:p>
            <a:pPr lvl="1"/>
            <a:r>
              <a:rPr lang="en-GB" sz="1600" dirty="0"/>
              <a:t>MDM helps us improve device and identity security (Conditional Access)</a:t>
            </a:r>
          </a:p>
          <a:p>
            <a:pPr lvl="1"/>
            <a:r>
              <a:rPr lang="en-GB" sz="1600" dirty="0"/>
              <a:t>SSO helps us improve end-user experience (fewer prompts) and security (over-prompting trains users to make poor decisions)</a:t>
            </a:r>
          </a:p>
          <a:p>
            <a:pPr lvl="1"/>
            <a:r>
              <a:rPr lang="en-GB" sz="1600" dirty="0"/>
              <a:t>These are related, but different features</a:t>
            </a:r>
          </a:p>
          <a:p>
            <a:r>
              <a:rPr lang="en-GB" sz="2400" dirty="0"/>
              <a:t>Intune or Intune-integrated MDMs can send compliance information to Azure AD</a:t>
            </a:r>
          </a:p>
          <a:p>
            <a:pPr lvl="1"/>
            <a:r>
              <a:rPr lang="en-GB" sz="1600" dirty="0"/>
              <a:t>This information is critical for those device-based Conditional Access policies</a:t>
            </a:r>
          </a:p>
          <a:p>
            <a:r>
              <a:rPr lang="en-GB" sz="2400" dirty="0"/>
              <a:t>Without Intune or an Intune-integrated MDM, Azure AD sees all Macs as unmanaged</a:t>
            </a:r>
            <a:endParaRPr lang="en-US" sz="2400" dirty="0"/>
          </a:p>
        </p:txBody>
      </p:sp>
      <p:sp>
        <p:nvSpPr>
          <p:cNvPr id="2" name="Content Placeholder 1">
            <a:extLst>
              <a:ext uri="{FF2B5EF4-FFF2-40B4-BE49-F238E27FC236}">
                <a16:creationId xmlns:a16="http://schemas.microsoft.com/office/drawing/2014/main" id="{68A8E6C9-ECC1-8868-0B2F-0DBF6E193A88}"/>
              </a:ext>
            </a:extLst>
          </p:cNvPr>
          <p:cNvSpPr>
            <a:spLocks noGrp="1"/>
          </p:cNvSpPr>
          <p:nvPr>
            <p:ph sz="quarter" idx="13"/>
          </p:nvPr>
        </p:nvSpPr>
        <p:spPr/>
        <p:txBody>
          <a:bodyPr/>
          <a:lstStyle/>
          <a:p>
            <a:endParaRPr lang="en-GB"/>
          </a:p>
        </p:txBody>
      </p:sp>
      <p:pic>
        <p:nvPicPr>
          <p:cNvPr id="5" name="Picture 4">
            <a:extLst>
              <a:ext uri="{FF2B5EF4-FFF2-40B4-BE49-F238E27FC236}">
                <a16:creationId xmlns:a16="http://schemas.microsoft.com/office/drawing/2014/main" id="{2735D6C8-E879-A264-6E8D-AC72B2C2F224}"/>
              </a:ext>
            </a:extLst>
          </p:cNvPr>
          <p:cNvPicPr>
            <a:picLocks noChangeAspect="1"/>
          </p:cNvPicPr>
          <p:nvPr/>
        </p:nvPicPr>
        <p:blipFill>
          <a:blip r:embed="rId3"/>
          <a:stretch>
            <a:fillRect/>
          </a:stretch>
        </p:blipFill>
        <p:spPr>
          <a:xfrm>
            <a:off x="6416513" y="1551812"/>
            <a:ext cx="5166049" cy="2663243"/>
          </a:xfrm>
          <a:prstGeom prst="rect">
            <a:avLst/>
          </a:prstGeom>
        </p:spPr>
      </p:pic>
    </p:spTree>
    <p:extLst>
      <p:ext uri="{BB962C8B-B14F-4D97-AF65-F5344CB8AC3E}">
        <p14:creationId xmlns:p14="http://schemas.microsoft.com/office/powerpoint/2010/main" val="159495568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A1F2FF-E40F-90F8-E466-B01792532789}"/>
              </a:ext>
            </a:extLst>
          </p:cNvPr>
          <p:cNvSpPr>
            <a:spLocks noGrp="1"/>
          </p:cNvSpPr>
          <p:nvPr>
            <p:ph type="title"/>
          </p:nvPr>
        </p:nvSpPr>
        <p:spPr>
          <a:xfrm>
            <a:off x="635000" y="419100"/>
            <a:ext cx="11051032" cy="774700"/>
          </a:xfrm>
        </p:spPr>
        <p:txBody>
          <a:bodyPr>
            <a:noAutofit/>
          </a:bodyPr>
          <a:lstStyle/>
          <a:p>
            <a:r>
              <a:rPr lang="en-US" sz="3000" dirty="0"/>
              <a:t>Recommendation 2: Enroll in MDM, Use Device Compliance</a:t>
            </a:r>
          </a:p>
        </p:txBody>
      </p:sp>
      <p:sp>
        <p:nvSpPr>
          <p:cNvPr id="4" name="Text Placeholder 3">
            <a:extLst>
              <a:ext uri="{FF2B5EF4-FFF2-40B4-BE49-F238E27FC236}">
                <a16:creationId xmlns:a16="http://schemas.microsoft.com/office/drawing/2014/main" id="{6AA20453-2F8D-E4DE-78B5-6C009A2CEF97}"/>
              </a:ext>
            </a:extLst>
          </p:cNvPr>
          <p:cNvSpPr>
            <a:spLocks noGrp="1"/>
          </p:cNvSpPr>
          <p:nvPr>
            <p:ph type="body" sz="half" idx="1"/>
          </p:nvPr>
        </p:nvSpPr>
        <p:spPr>
          <a:xfrm>
            <a:off x="635000" y="1417320"/>
            <a:ext cx="11051032" cy="2450592"/>
          </a:xfrm>
        </p:spPr>
        <p:txBody>
          <a:bodyPr>
            <a:noAutofit/>
          </a:bodyPr>
          <a:lstStyle/>
          <a:p>
            <a:pPr lvl="1"/>
            <a:r>
              <a:rPr lang="en-GB" dirty="0"/>
              <a:t>Good macOS security with Azure AD requires two MDM-delivered capabilities:</a:t>
            </a:r>
          </a:p>
          <a:p>
            <a:pPr lvl="2"/>
            <a:r>
              <a:rPr lang="en-GB" dirty="0"/>
              <a:t>Device health attestation</a:t>
            </a:r>
          </a:p>
          <a:p>
            <a:pPr lvl="2"/>
            <a:r>
              <a:rPr lang="en-GB" dirty="0"/>
              <a:t>SSO deployed through the MDM channel…reduce prompts as much as possible</a:t>
            </a:r>
          </a:p>
          <a:p>
            <a:pPr lvl="1"/>
            <a:r>
              <a:rPr lang="en-GB" dirty="0"/>
              <a:t>Device health and compliance integration with Azure AD is easy to deploy if Intune is the MDM</a:t>
            </a:r>
          </a:p>
          <a:p>
            <a:pPr lvl="1"/>
            <a:r>
              <a:rPr lang="en-GB" dirty="0" err="1"/>
              <a:t>Jamf</a:t>
            </a:r>
            <a:r>
              <a:rPr lang="en-GB" dirty="0"/>
              <a:t> Pro and other 3rd Party MDMs can integrate with Intune to support device compliance</a:t>
            </a:r>
          </a:p>
          <a:p>
            <a:pPr lvl="2"/>
            <a:r>
              <a:rPr lang="en-GB" dirty="0"/>
              <a:t>Extra work, but worth it</a:t>
            </a:r>
          </a:p>
          <a:p>
            <a:pPr lvl="1"/>
            <a:endParaRPr lang="en-GB" sz="1600" dirty="0"/>
          </a:p>
          <a:p>
            <a:pPr lvl="1"/>
            <a:endParaRPr lang="en-US" sz="1600" dirty="0"/>
          </a:p>
        </p:txBody>
      </p:sp>
      <p:pic>
        <p:nvPicPr>
          <p:cNvPr id="8" name="Picture 7">
            <a:extLst>
              <a:ext uri="{FF2B5EF4-FFF2-40B4-BE49-F238E27FC236}">
                <a16:creationId xmlns:a16="http://schemas.microsoft.com/office/drawing/2014/main" id="{AAC955FC-45FE-0215-4E6C-95CD49CEBE57}"/>
              </a:ext>
            </a:extLst>
          </p:cNvPr>
          <p:cNvPicPr>
            <a:picLocks noChangeAspect="1"/>
          </p:cNvPicPr>
          <p:nvPr/>
        </p:nvPicPr>
        <p:blipFill>
          <a:blip r:embed="rId3"/>
          <a:stretch>
            <a:fillRect/>
          </a:stretch>
        </p:blipFill>
        <p:spPr>
          <a:xfrm>
            <a:off x="1504950" y="4159250"/>
            <a:ext cx="9182100" cy="2279650"/>
          </a:xfrm>
          <a:prstGeom prst="rect">
            <a:avLst/>
          </a:prstGeom>
        </p:spPr>
      </p:pic>
    </p:spTree>
    <p:extLst>
      <p:ext uri="{BB962C8B-B14F-4D97-AF65-F5344CB8AC3E}">
        <p14:creationId xmlns:p14="http://schemas.microsoft.com/office/powerpoint/2010/main" val="84470344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588263" y="457200"/>
            <a:ext cx="11018520" cy="553998"/>
          </a:xfrm>
        </p:spPr>
        <p:txBody>
          <a:bodyPr wrap="square" anchor="t">
            <a:normAutofit/>
          </a:bodyPr>
          <a:lstStyle/>
          <a:p>
            <a:r>
              <a:rPr lang="en-US"/>
              <a:t>Recommendation 3: Set up SSO Infrastructure</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sz="quarter" idx="12"/>
          </p:nvPr>
        </p:nvSpPr>
        <p:spPr>
          <a:xfrm>
            <a:off x="584200" y="1011198"/>
            <a:ext cx="11025188" cy="5846802"/>
          </a:xfrm>
        </p:spPr>
        <p:txBody>
          <a:bodyPr wrap="square">
            <a:normAutofit/>
          </a:bodyPr>
          <a:lstStyle/>
          <a:p>
            <a:pPr marL="0" indent="0">
              <a:lnSpc>
                <a:spcPct val="90000"/>
              </a:lnSpc>
              <a:buNone/>
            </a:pPr>
            <a:r>
              <a:rPr lang="en-GB" sz="2000" dirty="0"/>
              <a:t>macOS can provide SSO in a few different ways:</a:t>
            </a:r>
          </a:p>
          <a:p>
            <a:pPr>
              <a:lnSpc>
                <a:spcPct val="90000"/>
              </a:lnSpc>
            </a:pPr>
            <a:r>
              <a:rPr lang="en-GB" dirty="0"/>
              <a:t>Kerberos, via BIND to an LDAP directory, commonly on-premises Active Directory</a:t>
            </a:r>
          </a:p>
          <a:p>
            <a:pPr lvl="2">
              <a:lnSpc>
                <a:spcPct val="90000"/>
              </a:lnSpc>
            </a:pPr>
            <a:r>
              <a:rPr lang="en-GB" sz="2000" dirty="0"/>
              <a:t>Apple is actively telling customers to move away from this</a:t>
            </a:r>
          </a:p>
          <a:p>
            <a:pPr lvl="2">
              <a:lnSpc>
                <a:spcPct val="90000"/>
              </a:lnSpc>
            </a:pPr>
            <a:endParaRPr lang="en-GB" dirty="0"/>
          </a:p>
          <a:p>
            <a:pPr>
              <a:lnSpc>
                <a:spcPct val="90000"/>
              </a:lnSpc>
            </a:pPr>
            <a:r>
              <a:rPr lang="en-GB" dirty="0"/>
              <a:t>Kerberos, via Apple’s Kerberos SSO Extension</a:t>
            </a:r>
          </a:p>
          <a:p>
            <a:pPr lvl="2">
              <a:lnSpc>
                <a:spcPct val="90000"/>
              </a:lnSpc>
            </a:pPr>
            <a:r>
              <a:rPr lang="en-GB" sz="2000" dirty="0"/>
              <a:t>Must be deployed through MDM</a:t>
            </a:r>
          </a:p>
          <a:p>
            <a:pPr lvl="2">
              <a:lnSpc>
                <a:spcPct val="90000"/>
              </a:lnSpc>
            </a:pPr>
            <a:r>
              <a:rPr lang="en-GB" sz="2000" dirty="0"/>
              <a:t>Still designed for on-premises directory services, not really designed for the cloud</a:t>
            </a:r>
          </a:p>
          <a:p>
            <a:pPr lvl="2">
              <a:lnSpc>
                <a:spcPct val="90000"/>
              </a:lnSpc>
            </a:pPr>
            <a:endParaRPr lang="en-GB" sz="2000" dirty="0"/>
          </a:p>
          <a:p>
            <a:pPr>
              <a:lnSpc>
                <a:spcPct val="90000"/>
              </a:lnSpc>
            </a:pPr>
            <a:r>
              <a:rPr lang="en-GB" dirty="0"/>
              <a:t>Modern Auth (tokens), via IDP vendor-provided plug-ins for Apple’s Extensible Enterprise SSO Framework</a:t>
            </a:r>
          </a:p>
          <a:p>
            <a:pPr lvl="1">
              <a:lnSpc>
                <a:spcPct val="90000"/>
              </a:lnSpc>
            </a:pPr>
            <a:r>
              <a:rPr lang="en-GB" dirty="0"/>
              <a:t>IDP vendor…that’s us!</a:t>
            </a:r>
          </a:p>
          <a:p>
            <a:pPr lvl="1">
              <a:lnSpc>
                <a:spcPct val="90000"/>
              </a:lnSpc>
            </a:pPr>
            <a:r>
              <a:rPr lang="en-GB" dirty="0"/>
              <a:t>Must be deployed through MDM</a:t>
            </a:r>
          </a:p>
          <a:p>
            <a:pPr lvl="1">
              <a:lnSpc>
                <a:spcPct val="90000"/>
              </a:lnSpc>
            </a:pPr>
            <a:r>
              <a:rPr lang="en-GB" dirty="0"/>
              <a:t>Two types:</a:t>
            </a:r>
          </a:p>
          <a:p>
            <a:pPr lvl="2">
              <a:lnSpc>
                <a:spcPct val="90000"/>
              </a:lnSpc>
            </a:pPr>
            <a:r>
              <a:rPr lang="en-GB" sz="2000" dirty="0"/>
              <a:t>Credential</a:t>
            </a:r>
          </a:p>
          <a:p>
            <a:pPr lvl="2">
              <a:lnSpc>
                <a:spcPct val="90000"/>
              </a:lnSpc>
            </a:pPr>
            <a:r>
              <a:rPr lang="en-GB" sz="2000" dirty="0"/>
              <a:t>Redirect – Azure AD’s option is this type</a:t>
            </a:r>
          </a:p>
          <a:p>
            <a:pPr>
              <a:lnSpc>
                <a:spcPct val="90000"/>
              </a:lnSpc>
            </a:pPr>
            <a:endParaRPr lang="en-US" sz="1800" dirty="0"/>
          </a:p>
        </p:txBody>
      </p:sp>
    </p:spTree>
    <p:extLst>
      <p:ext uri="{BB962C8B-B14F-4D97-AF65-F5344CB8AC3E}">
        <p14:creationId xmlns:p14="http://schemas.microsoft.com/office/powerpoint/2010/main" val="142806022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Infrastructure - Let’s Start with Kerberos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4999" y="1619198"/>
            <a:ext cx="4253523" cy="4216400"/>
          </a:xfrm>
        </p:spPr>
        <p:txBody>
          <a:bodyPr>
            <a:noAutofit/>
          </a:bodyPr>
          <a:lstStyle/>
          <a:p>
            <a:r>
              <a:rPr lang="en-US" sz="2000" i="1" u="sng" dirty="0"/>
              <a:t>If</a:t>
            </a:r>
            <a:r>
              <a:rPr lang="en-US" sz="2000" dirty="0"/>
              <a:t> you need Kerberos, use the modern, MDM-provisioned Kerberos SSO Extension from Apple:</a:t>
            </a:r>
          </a:p>
          <a:p>
            <a:pPr marL="257175" indent="-257175">
              <a:buFont typeface="+mj-lt"/>
              <a:buAutoNum type="arabicParenR"/>
            </a:pPr>
            <a:r>
              <a:rPr lang="en-US" sz="2000" dirty="0"/>
              <a:t>User provides device with their enterprise username and password</a:t>
            </a:r>
          </a:p>
          <a:p>
            <a:pPr marL="257175" indent="-257175">
              <a:buFont typeface="+mj-lt"/>
              <a:buAutoNum type="arabicParenR"/>
            </a:pPr>
            <a:r>
              <a:rPr lang="en-US" sz="2000" dirty="0"/>
              <a:t>The device sends the creds to AD and asks for a Kerberos Ticket-Granting Ticket (TGT)</a:t>
            </a:r>
          </a:p>
          <a:p>
            <a:pPr marL="257175" indent="-257175">
              <a:buFont typeface="+mj-lt"/>
              <a:buAutoNum type="arabicParenR"/>
            </a:pPr>
            <a:r>
              <a:rPr lang="en-US" sz="2000" dirty="0"/>
              <a:t>AD validates the creds and returns the TGT</a:t>
            </a:r>
          </a:p>
          <a:p>
            <a:pPr marL="257175" indent="-257175">
              <a:buFont typeface="+mj-lt"/>
              <a:buAutoNum type="arabicParenR"/>
            </a:pPr>
            <a:r>
              <a:rPr lang="en-US" sz="2000" dirty="0"/>
              <a:t>The user tries to access an app, probably in their browser, but needs a Kerberos ticket</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latin typeface="Graphik"/>
              <a:ea typeface="Graphik"/>
              <a:cs typeface="Graphik"/>
              <a:sym typeface="Graphik"/>
            </a:endParaRPr>
          </a:p>
        </p:txBody>
      </p:sp>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9559" y="1744427"/>
            <a:ext cx="921122" cy="921122"/>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9280520" y="1470966"/>
            <a:ext cx="1113195" cy="1593060"/>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9597228" y="2622139"/>
            <a:ext cx="525786" cy="322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882"/>
              <a:t>Kerberos </a:t>
            </a:r>
          </a:p>
          <a:p>
            <a:pPr algn="ctr" defTabSz="412750" hangingPunct="0"/>
            <a:r>
              <a:rPr lang="en-US" sz="882"/>
              <a:t>App</a:t>
            </a:r>
            <a:endParaRPr lang="en-US" sz="1200">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3866" y="3306354"/>
            <a:ext cx="1468082" cy="1468082"/>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683025" y="3154507"/>
            <a:ext cx="1356140" cy="3717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882"/>
              <a:t>U: </a:t>
            </a:r>
            <a:r>
              <a:rPr lang="en-US" sz="882" err="1"/>
              <a:t>jane.doe@contoso.com</a:t>
            </a:r>
            <a:endParaRPr lang="en-US" sz="882"/>
          </a:p>
          <a:p>
            <a:pPr defTabSz="412750" hangingPunct="0"/>
            <a:r>
              <a:rPr lang="en-US" sz="1200">
                <a:latin typeface="Graphik"/>
                <a:ea typeface="Graphik"/>
                <a:cs typeface="Graphik"/>
                <a:sym typeface="Graphik"/>
              </a:rPr>
              <a:t>P: Summer2022!</a:t>
            </a:r>
          </a:p>
        </p:txBody>
      </p:sp>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81013" y="5146979"/>
            <a:ext cx="457200" cy="457200"/>
          </a:xfrm>
          <a:prstGeom prst="rect">
            <a:avLst/>
          </a:prstGeom>
        </p:spPr>
      </p:pic>
      <p:cxnSp>
        <p:nvCxnSpPr>
          <p:cNvPr id="30" name="Straight Arrow Connector 29">
            <a:extLst>
              <a:ext uri="{FF2B5EF4-FFF2-40B4-BE49-F238E27FC236}">
                <a16:creationId xmlns:a16="http://schemas.microsoft.com/office/drawing/2014/main" id="{BE694D26-2E26-AA28-F1B6-38111309A07B}"/>
              </a:ext>
            </a:extLst>
          </p:cNvPr>
          <p:cNvCxnSpPr>
            <a:cxnSpLocks/>
          </p:cNvCxnSpPr>
          <p:nvPr/>
        </p:nvCxnSpPr>
        <p:spPr>
          <a:xfrm flipV="1">
            <a:off x="7100900" y="2400253"/>
            <a:ext cx="2116800" cy="1174417"/>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2" name="Multiply 31">
            <a:extLst>
              <a:ext uri="{FF2B5EF4-FFF2-40B4-BE49-F238E27FC236}">
                <a16:creationId xmlns:a16="http://schemas.microsoft.com/office/drawing/2014/main" id="{261518B1-65D8-E2AB-991F-386253B92FF8}"/>
              </a:ext>
            </a:extLst>
          </p:cNvPr>
          <p:cNvSpPr/>
          <p:nvPr/>
        </p:nvSpPr>
        <p:spPr>
          <a:xfrm>
            <a:off x="7961265" y="2716853"/>
            <a:ext cx="622802" cy="412611"/>
          </a:xfrm>
          <a:prstGeom prst="mathMultiply">
            <a:avLst/>
          </a:prstGeom>
          <a:solidFill>
            <a:srgbClr val="D83B0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solidFill>
                <a:srgbClr val="FF0000"/>
              </a:solidFill>
              <a:latin typeface="Graphik-Medium"/>
              <a:ea typeface="Graphik-Medium"/>
              <a:cs typeface="Graphik-Medium"/>
              <a:sym typeface="Graphik Medium"/>
            </a:endParaRPr>
          </a:p>
        </p:txBody>
      </p:sp>
      <p:grpSp>
        <p:nvGrpSpPr>
          <p:cNvPr id="6" name="Group 5">
            <a:extLst>
              <a:ext uri="{FF2B5EF4-FFF2-40B4-BE49-F238E27FC236}">
                <a16:creationId xmlns:a16="http://schemas.microsoft.com/office/drawing/2014/main" id="{4A3AEB5F-EA44-41B0-9B6D-565CE8A68671}"/>
              </a:ext>
            </a:extLst>
          </p:cNvPr>
          <p:cNvGrpSpPr>
            <a:grpSpLocks noChangeAspect="1"/>
          </p:cNvGrpSpPr>
          <p:nvPr/>
        </p:nvGrpSpPr>
        <p:grpSpPr>
          <a:xfrm>
            <a:off x="9538213" y="5309663"/>
            <a:ext cx="917253" cy="589033"/>
            <a:chOff x="1840648" y="4818296"/>
            <a:chExt cx="966162" cy="691914"/>
          </a:xfrm>
        </p:grpSpPr>
        <p:sp>
          <p:nvSpPr>
            <p:cNvPr id="7" name="Freeform 133">
              <a:extLst>
                <a:ext uri="{FF2B5EF4-FFF2-40B4-BE49-F238E27FC236}">
                  <a16:creationId xmlns:a16="http://schemas.microsoft.com/office/drawing/2014/main" id="{BA5BDCAD-7A91-EC61-DD45-47C1894E983E}"/>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8" name="Freeform 134">
              <a:extLst>
                <a:ext uri="{FF2B5EF4-FFF2-40B4-BE49-F238E27FC236}">
                  <a16:creationId xmlns:a16="http://schemas.microsoft.com/office/drawing/2014/main" id="{011C9155-4C12-658A-3BD7-14FD7A5FD785}"/>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9" name="Oval 8">
              <a:extLst>
                <a:ext uri="{FF2B5EF4-FFF2-40B4-BE49-F238E27FC236}">
                  <a16:creationId xmlns:a16="http://schemas.microsoft.com/office/drawing/2014/main" id="{8CCAA877-ED17-F404-DF72-23871F0E2257}"/>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1" name="Oval 10">
              <a:extLst>
                <a:ext uri="{FF2B5EF4-FFF2-40B4-BE49-F238E27FC236}">
                  <a16:creationId xmlns:a16="http://schemas.microsoft.com/office/drawing/2014/main" id="{CEBFA791-5A24-1AD9-5640-46C272AA0571}"/>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2" name="Oval 11">
              <a:extLst>
                <a:ext uri="{FF2B5EF4-FFF2-40B4-BE49-F238E27FC236}">
                  <a16:creationId xmlns:a16="http://schemas.microsoft.com/office/drawing/2014/main" id="{CAE0A16C-45C2-417C-0C38-DD911C6D8AC6}"/>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4" name="Oval 13">
              <a:extLst>
                <a:ext uri="{FF2B5EF4-FFF2-40B4-BE49-F238E27FC236}">
                  <a16:creationId xmlns:a16="http://schemas.microsoft.com/office/drawing/2014/main" id="{42FB6439-40AF-C0D8-88FC-43E2104CDCE6}"/>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5" name="Oval 14">
              <a:extLst>
                <a:ext uri="{FF2B5EF4-FFF2-40B4-BE49-F238E27FC236}">
                  <a16:creationId xmlns:a16="http://schemas.microsoft.com/office/drawing/2014/main" id="{4167F9B9-FA9E-D15E-58F0-1510DDD4FE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6" name="Oval 15">
              <a:extLst>
                <a:ext uri="{FF2B5EF4-FFF2-40B4-BE49-F238E27FC236}">
                  <a16:creationId xmlns:a16="http://schemas.microsoft.com/office/drawing/2014/main" id="{2B4C69F0-3D5B-C3C7-C1D3-C2D677001040}"/>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9" name="Oval 18">
              <a:extLst>
                <a:ext uri="{FF2B5EF4-FFF2-40B4-BE49-F238E27FC236}">
                  <a16:creationId xmlns:a16="http://schemas.microsoft.com/office/drawing/2014/main" id="{9CC2661A-6670-8047-4B2F-1EB7763AA9D1}"/>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0" name="Oval 19">
              <a:extLst>
                <a:ext uri="{FF2B5EF4-FFF2-40B4-BE49-F238E27FC236}">
                  <a16:creationId xmlns:a16="http://schemas.microsoft.com/office/drawing/2014/main" id="{63B4E9C4-9A28-A9D1-1A52-5554E0F286C2}"/>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4" name="Arc 23">
              <a:extLst>
                <a:ext uri="{FF2B5EF4-FFF2-40B4-BE49-F238E27FC236}">
                  <a16:creationId xmlns:a16="http://schemas.microsoft.com/office/drawing/2014/main" id="{047AB296-914C-97AB-4C78-D60032334334}"/>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sp>
          <p:nvSpPr>
            <p:cNvPr id="26" name="Arc 25">
              <a:extLst>
                <a:ext uri="{FF2B5EF4-FFF2-40B4-BE49-F238E27FC236}">
                  <a16:creationId xmlns:a16="http://schemas.microsoft.com/office/drawing/2014/main" id="{5A61CDB1-F3AD-D2D7-A615-B797B067A464}"/>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sp>
          <p:nvSpPr>
            <p:cNvPr id="27" name="Arc 26">
              <a:extLst>
                <a:ext uri="{FF2B5EF4-FFF2-40B4-BE49-F238E27FC236}">
                  <a16:creationId xmlns:a16="http://schemas.microsoft.com/office/drawing/2014/main" id="{79DD5F6E-7BF8-9B1B-C1E8-A5B716B29A31}"/>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cxnSp>
          <p:nvCxnSpPr>
            <p:cNvPr id="29" name="Straight Connector 28">
              <a:extLst>
                <a:ext uri="{FF2B5EF4-FFF2-40B4-BE49-F238E27FC236}">
                  <a16:creationId xmlns:a16="http://schemas.microsoft.com/office/drawing/2014/main" id="{E7902E59-ED51-5D31-5845-6E92FD3EB8B6}"/>
                </a:ext>
              </a:extLst>
            </p:cNvPr>
            <p:cNvCxnSpPr>
              <a:stCxn id="9" idx="4"/>
              <a:endCxn id="12"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48CBF1FD-F3E5-239D-9766-5764E2807943}"/>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33" name="Straight Connector 32">
              <a:extLst>
                <a:ext uri="{FF2B5EF4-FFF2-40B4-BE49-F238E27FC236}">
                  <a16:creationId xmlns:a16="http://schemas.microsoft.com/office/drawing/2014/main" id="{195DB5E0-B87A-0A81-5110-C3F707039B4C}"/>
                </a:ext>
              </a:extLst>
            </p:cNvPr>
            <p:cNvCxnSpPr>
              <a:stCxn id="11" idx="4"/>
              <a:endCxn id="14"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4" name="Oval 33">
              <a:extLst>
                <a:ext uri="{FF2B5EF4-FFF2-40B4-BE49-F238E27FC236}">
                  <a16:creationId xmlns:a16="http://schemas.microsoft.com/office/drawing/2014/main" id="{4C14A0E6-E1D5-B222-4FFB-5D33BE875286}"/>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35" name="Straight Connector 34">
              <a:extLst>
                <a:ext uri="{FF2B5EF4-FFF2-40B4-BE49-F238E27FC236}">
                  <a16:creationId xmlns:a16="http://schemas.microsoft.com/office/drawing/2014/main" id="{470B3015-D4FF-FC1A-2D8D-23BF4A18B250}"/>
                </a:ext>
              </a:extLst>
            </p:cNvPr>
            <p:cNvCxnSpPr>
              <a:stCxn id="11" idx="3"/>
              <a:endCxn id="19"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6" name="Oval 35">
              <a:extLst>
                <a:ext uri="{FF2B5EF4-FFF2-40B4-BE49-F238E27FC236}">
                  <a16:creationId xmlns:a16="http://schemas.microsoft.com/office/drawing/2014/main" id="{0047A9DB-0A55-5C7C-D192-71FE93D9255E}"/>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37" name="Straight Connector 36">
              <a:extLst>
                <a:ext uri="{FF2B5EF4-FFF2-40B4-BE49-F238E27FC236}">
                  <a16:creationId xmlns:a16="http://schemas.microsoft.com/office/drawing/2014/main" id="{9C0DE541-B844-3620-AD47-351EAE0C033A}"/>
                </a:ext>
              </a:extLst>
            </p:cNvPr>
            <p:cNvCxnSpPr>
              <a:stCxn id="9" idx="3"/>
              <a:endCxn id="20"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8" name="Oval 37">
              <a:extLst>
                <a:ext uri="{FF2B5EF4-FFF2-40B4-BE49-F238E27FC236}">
                  <a16:creationId xmlns:a16="http://schemas.microsoft.com/office/drawing/2014/main" id="{EB00C6D2-9290-3E8F-8B12-8C3A107435D1}"/>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39" name="Straight Connector 38">
              <a:extLst>
                <a:ext uri="{FF2B5EF4-FFF2-40B4-BE49-F238E27FC236}">
                  <a16:creationId xmlns:a16="http://schemas.microsoft.com/office/drawing/2014/main" id="{D4DB214F-EC8E-EBDC-77DD-1965CB1B95DE}"/>
                </a:ext>
              </a:extLst>
            </p:cNvPr>
            <p:cNvCxnSpPr>
              <a:stCxn id="31" idx="3"/>
              <a:endCxn id="16"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0" name="Straight Connector 39">
              <a:extLst>
                <a:ext uri="{FF2B5EF4-FFF2-40B4-BE49-F238E27FC236}">
                  <a16:creationId xmlns:a16="http://schemas.microsoft.com/office/drawing/2014/main" id="{D841F67C-BEBC-6B95-3697-C8301870B866}"/>
                </a:ext>
              </a:extLst>
            </p:cNvPr>
            <p:cNvCxnSpPr>
              <a:stCxn id="34" idx="3"/>
              <a:endCxn id="15"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3" name="TextBox 2">
            <a:extLst>
              <a:ext uri="{FF2B5EF4-FFF2-40B4-BE49-F238E27FC236}">
                <a16:creationId xmlns:a16="http://schemas.microsoft.com/office/drawing/2014/main" id="{45F85616-5D93-181B-B713-BE5023C8E8FF}"/>
              </a:ext>
            </a:extLst>
          </p:cNvPr>
          <p:cNvSpPr txBox="1"/>
          <p:nvPr/>
        </p:nvSpPr>
        <p:spPr>
          <a:xfrm>
            <a:off x="9497719" y="5933901"/>
            <a:ext cx="105054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a:latin typeface="Graphik"/>
                <a:ea typeface="Graphik"/>
                <a:cs typeface="Graphik"/>
                <a:sym typeface="Graphik"/>
              </a:rPr>
              <a:t>Active Directory</a:t>
            </a:r>
          </a:p>
        </p:txBody>
      </p:sp>
    </p:spTree>
    <p:extLst>
      <p:ext uri="{BB962C8B-B14F-4D97-AF65-F5344CB8AC3E}">
        <p14:creationId xmlns:p14="http://schemas.microsoft.com/office/powerpoint/2010/main" val="29271144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500"/>
                            </p:stCondLst>
                            <p:childTnLst>
                              <p:par>
                                <p:cTn id="17" presetID="0" presetClass="path" presetSubtype="0" accel="50000" decel="50000" fill="hold" grpId="1" nodeType="afterEffect">
                                  <p:stCondLst>
                                    <p:cond delay="0"/>
                                  </p:stCondLst>
                                  <p:childTnLst>
                                    <p:animMotion origin="layout" path="M 7.29167E-7 2.96296E-6 C 0.11165 0.09537 0.22337 0.19085 0.25065 0.23611 " pathEditMode="relative" rAng="0" ptsTypes="AA">
                                      <p:cBhvr>
                                        <p:cTn id="18" dur="2000" fill="hold"/>
                                        <p:tgtEl>
                                          <p:spTgt spid="25"/>
                                        </p:tgtEl>
                                        <p:attrNameLst>
                                          <p:attrName>ppt_x</p:attrName>
                                          <p:attrName>ppt_y</p:attrName>
                                        </p:attrNameLst>
                                      </p:cBhvr>
                                      <p:rCtr x="12533" y="11806"/>
                                    </p:animMotion>
                                  </p:childTnLst>
                                </p:cTn>
                              </p:par>
                            </p:childTnLst>
                          </p:cTn>
                        </p:par>
                        <p:par>
                          <p:cTn id="19" fill="hold">
                            <p:stCondLst>
                              <p:cond delay="2500"/>
                            </p:stCondLst>
                            <p:childTnLst>
                              <p:par>
                                <p:cTn id="20" presetID="10" presetClass="entr" presetSubtype="0" fill="hold" nodeType="after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par>
                          <p:cTn id="23" fill="hold">
                            <p:stCondLst>
                              <p:cond delay="3500"/>
                            </p:stCondLst>
                            <p:childTnLst>
                              <p:par>
                                <p:cTn id="24" presetID="10" presetClass="entr" presetSubtype="0" fill="hold" nodeType="after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childTnLst>
                          </p:cTn>
                        </p:par>
                        <p:par>
                          <p:cTn id="27" fill="hold">
                            <p:stCondLst>
                              <p:cond delay="4000"/>
                            </p:stCondLst>
                            <p:childTnLst>
                              <p:par>
                                <p:cTn id="28" presetID="10" presetClass="exit" presetSubtype="0" fill="hold" grpId="2" nodeType="after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childTnLst>
                          </p:cTn>
                        </p:par>
                        <p:par>
                          <p:cTn id="31" fill="hold">
                            <p:stCondLst>
                              <p:cond delay="4500"/>
                            </p:stCondLst>
                            <p:childTnLst>
                              <p:par>
                                <p:cTn id="32" presetID="0" presetClass="path" presetSubtype="0" accel="50000" decel="50000" fill="hold" nodeType="afterEffect">
                                  <p:stCondLst>
                                    <p:cond delay="0"/>
                                  </p:stCondLst>
                                  <p:childTnLst>
                                    <p:animMotion origin="layout" path="M 5.20833E-7 -1.48148E-6 C -0.06862 -0.09803 -0.13717 -0.19595 -0.16061 -0.21412 " pathEditMode="relative" rAng="0" ptsTypes="AA">
                                      <p:cBhvr>
                                        <p:cTn id="33" dur="2000" fill="hold"/>
                                        <p:tgtEl>
                                          <p:spTgt spid="28"/>
                                        </p:tgtEl>
                                        <p:attrNameLst>
                                          <p:attrName>ppt_x</p:attrName>
                                          <p:attrName>ppt_y</p:attrName>
                                        </p:attrNameLst>
                                      </p:cBhvr>
                                      <p:rCtr x="-8034" y="-10706"/>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4" end="4"/>
                                            </p:txEl>
                                          </p:spTgt>
                                        </p:tgtEl>
                                        <p:attrNameLst>
                                          <p:attrName>style.visibility</p:attrName>
                                        </p:attrNameLst>
                                      </p:cBhvr>
                                      <p:to>
                                        <p:strVal val="visible"/>
                                      </p:to>
                                    </p:set>
                                    <p:animEffect transition="in" filter="fade">
                                      <p:cBhvr>
                                        <p:cTn id="38" dur="500"/>
                                        <p:tgtEl>
                                          <p:spTgt spid="4">
                                            <p:txEl>
                                              <p:pRg st="4" end="4"/>
                                            </p:txEl>
                                          </p:spTgt>
                                        </p:tgtEl>
                                      </p:cBhvr>
                                    </p:animEffect>
                                  </p:childTnLst>
                                </p:cTn>
                              </p:par>
                              <p:par>
                                <p:cTn id="39" presetID="22" presetClass="entr" presetSubtype="4"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500"/>
                                        <p:tgtEl>
                                          <p:spTgt spid="30"/>
                                        </p:tgtEl>
                                      </p:cBhvr>
                                    </p:animEffect>
                                  </p:childTnLst>
                                </p:cTn>
                              </p:par>
                            </p:childTnLst>
                          </p:cTn>
                        </p:par>
                        <p:par>
                          <p:cTn id="42" fill="hold">
                            <p:stCondLst>
                              <p:cond delay="500"/>
                            </p:stCondLst>
                            <p:childTnLst>
                              <p:par>
                                <p:cTn id="43" presetID="49" presetClass="entr" presetSubtype="0" decel="10000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500" fill="hold"/>
                                        <p:tgtEl>
                                          <p:spTgt spid="32"/>
                                        </p:tgtEl>
                                        <p:attrNameLst>
                                          <p:attrName>ppt_w</p:attrName>
                                        </p:attrNameLst>
                                      </p:cBhvr>
                                      <p:tavLst>
                                        <p:tav tm="0">
                                          <p:val>
                                            <p:fltVal val="0"/>
                                          </p:val>
                                        </p:tav>
                                        <p:tav tm="100000">
                                          <p:val>
                                            <p:strVal val="#ppt_w"/>
                                          </p:val>
                                        </p:tav>
                                      </p:tavLst>
                                    </p:anim>
                                    <p:anim calcmode="lin" valueType="num">
                                      <p:cBhvr>
                                        <p:cTn id="46" dur="500" fill="hold"/>
                                        <p:tgtEl>
                                          <p:spTgt spid="32"/>
                                        </p:tgtEl>
                                        <p:attrNameLst>
                                          <p:attrName>ppt_h</p:attrName>
                                        </p:attrNameLst>
                                      </p:cBhvr>
                                      <p:tavLst>
                                        <p:tav tm="0">
                                          <p:val>
                                            <p:fltVal val="0"/>
                                          </p:val>
                                        </p:tav>
                                        <p:tav tm="100000">
                                          <p:val>
                                            <p:strVal val="#ppt_h"/>
                                          </p:val>
                                        </p:tav>
                                      </p:tavLst>
                                    </p:anim>
                                    <p:anim calcmode="lin" valueType="num">
                                      <p:cBhvr>
                                        <p:cTn id="47" dur="500" fill="hold"/>
                                        <p:tgtEl>
                                          <p:spTgt spid="32"/>
                                        </p:tgtEl>
                                        <p:attrNameLst>
                                          <p:attrName>style.rotation</p:attrName>
                                        </p:attrNameLst>
                                      </p:cBhvr>
                                      <p:tavLst>
                                        <p:tav tm="0">
                                          <p:val>
                                            <p:fltVal val="360"/>
                                          </p:val>
                                        </p:tav>
                                        <p:tav tm="100000">
                                          <p:val>
                                            <p:fltVal val="0"/>
                                          </p:val>
                                        </p:tav>
                                      </p:tavLst>
                                    </p:anim>
                                    <p:animEffect transition="in" filter="fade">
                                      <p:cBhvr>
                                        <p:cTn id="4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3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2133600"/>
            <a:ext cx="3778380" cy="4216400"/>
          </a:xfrm>
        </p:spPr>
        <p:txBody>
          <a:bodyPr>
            <a:normAutofit fontScale="92500" lnSpcReduction="20000"/>
          </a:bodyPr>
          <a:lstStyle/>
          <a:p>
            <a:pPr marL="257175" indent="-257175">
              <a:buFont typeface="+mj-lt"/>
              <a:buAutoNum type="arabicParenR" startAt="5"/>
            </a:pPr>
            <a:r>
              <a:rPr lang="en-US" sz="2400" dirty="0"/>
              <a:t> macOS sends the TGT to  AD, asking for a ticket  specific to the app (TGS)</a:t>
            </a:r>
          </a:p>
          <a:p>
            <a:pPr marL="257175" indent="-257175">
              <a:buFont typeface="+mj-lt"/>
              <a:buAutoNum type="arabicParenR" startAt="5"/>
            </a:pPr>
            <a:endParaRPr lang="en-US" sz="2400" dirty="0"/>
          </a:p>
          <a:p>
            <a:pPr marL="257175" indent="-257175">
              <a:buFont typeface="+mj-lt"/>
              <a:buAutoNum type="arabicParenR" startAt="5"/>
            </a:pPr>
            <a:r>
              <a:rPr lang="en-US" sz="2400" dirty="0"/>
              <a:t> AD validates the TGT and  returns the TGS</a:t>
            </a:r>
          </a:p>
          <a:p>
            <a:pPr marL="257175" indent="-257175">
              <a:buFont typeface="+mj-lt"/>
              <a:buAutoNum type="arabicParenR" startAt="5"/>
            </a:pPr>
            <a:endParaRPr lang="en-US" sz="2400" dirty="0"/>
          </a:p>
          <a:p>
            <a:pPr marL="257175" indent="-257175">
              <a:buFont typeface="+mj-lt"/>
              <a:buAutoNum type="arabicParenR" startAt="5"/>
            </a:pPr>
            <a:r>
              <a:rPr lang="en-US" sz="2400" dirty="0"/>
              <a:t> The user’s browser or  other client sends the TGS to the app</a:t>
            </a:r>
          </a:p>
          <a:p>
            <a:pPr marL="257175" indent="-257175">
              <a:buFont typeface="+mj-lt"/>
              <a:buAutoNum type="arabicParenR" startAt="5"/>
            </a:pPr>
            <a:endParaRPr lang="en-US" sz="2400" dirty="0"/>
          </a:p>
          <a:p>
            <a:pPr marL="257175" indent="-257175">
              <a:buFont typeface="+mj-lt"/>
              <a:buAutoNum type="arabicParenR" startAt="5"/>
            </a:pPr>
            <a:r>
              <a:rPr lang="en-US" sz="2400" dirty="0"/>
              <a:t> The user successfully  accesses the app</a:t>
            </a:r>
          </a:p>
          <a:p>
            <a:pPr marL="257175" indent="-257175">
              <a:buFont typeface="+mj-lt"/>
              <a:buAutoNum type="arabicParenR" startAt="5"/>
            </a:pPr>
            <a:endParaRPr lang="en-US" sz="1600" dirty="0"/>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9559" y="1744427"/>
            <a:ext cx="921122" cy="921122"/>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9278644" y="1585738"/>
            <a:ext cx="1199408" cy="1493314"/>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solidFill>
                <a:srgbClr val="000000"/>
              </a:solidFill>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9597228" y="2622139"/>
            <a:ext cx="525786" cy="322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882">
                <a:solidFill>
                  <a:schemeClr val="accent2"/>
                </a:solidFill>
              </a:rPr>
              <a:t>Kerberos </a:t>
            </a:r>
          </a:p>
          <a:p>
            <a:pPr algn="ctr" defTabSz="412750" hangingPunct="0"/>
            <a:r>
              <a:rPr lang="en-US" sz="882">
                <a:solidFill>
                  <a:schemeClr val="accent2"/>
                </a:solidFill>
              </a:rPr>
              <a:t>App</a:t>
            </a:r>
            <a:endParaRPr lang="en-US" sz="1200">
              <a:solidFill>
                <a:schemeClr val="accent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63866" y="3306354"/>
            <a:ext cx="1468082" cy="1468082"/>
          </a:xfrm>
          <a:prstGeom prst="rect">
            <a:avLst/>
          </a:prstGeom>
        </p:spPr>
      </p:pic>
      <p:pic>
        <p:nvPicPr>
          <p:cNvPr id="28" name="Graphic 27" descr="Ticket with solid fill">
            <a:extLst>
              <a:ext uri="{FF2B5EF4-FFF2-40B4-BE49-F238E27FC236}">
                <a16:creationId xmlns:a16="http://schemas.microsoft.com/office/drawing/2014/main" id="{0E53CA27-FEED-7905-8DEB-C8E1C48281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3347" y="3654081"/>
            <a:ext cx="457200" cy="457200"/>
          </a:xfrm>
          <a:prstGeom prst="rect">
            <a:avLst/>
          </a:prstGeom>
        </p:spPr>
      </p:pic>
      <p:pic>
        <p:nvPicPr>
          <p:cNvPr id="5" name="Graphic 4" descr="Label with solid fill">
            <a:extLst>
              <a:ext uri="{FF2B5EF4-FFF2-40B4-BE49-F238E27FC236}">
                <a16:creationId xmlns:a16="http://schemas.microsoft.com/office/drawing/2014/main" id="{6FC85AB6-7FAF-901A-E4E8-F913823B5A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2703" y="4936188"/>
            <a:ext cx="457200" cy="457200"/>
          </a:xfrm>
          <a:prstGeom prst="rect">
            <a:avLst/>
          </a:prstGeom>
        </p:spPr>
      </p:pic>
      <p:pic>
        <p:nvPicPr>
          <p:cNvPr id="6" name="Graphic 5" descr="Ticket with solid fill">
            <a:extLst>
              <a:ext uri="{FF2B5EF4-FFF2-40B4-BE49-F238E27FC236}">
                <a16:creationId xmlns:a16="http://schemas.microsoft.com/office/drawing/2014/main" id="{4217D3C9-AC69-693E-012B-7D9271F6C2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03347" y="3654081"/>
            <a:ext cx="457200" cy="457200"/>
          </a:xfrm>
          <a:prstGeom prst="rect">
            <a:avLst/>
          </a:prstGeom>
        </p:spPr>
      </p:pic>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635000" y="352293"/>
            <a:ext cx="10922000" cy="778719"/>
          </a:xfrm>
        </p:spPr>
        <p:txBody>
          <a:bodyPr>
            <a:normAutofit fontScale="90000"/>
          </a:bodyPr>
          <a:lstStyle/>
          <a:p>
            <a:r>
              <a:rPr lang="en-US" sz="4400" dirty="0"/>
              <a:t>Recommendation</a:t>
            </a:r>
            <a:r>
              <a:rPr lang="en-US" dirty="0"/>
              <a:t> 3: SSO Infrastructure - Let’s Start with Kerberos</a:t>
            </a:r>
          </a:p>
        </p:txBody>
      </p:sp>
      <p:cxnSp>
        <p:nvCxnSpPr>
          <p:cNvPr id="12" name="Straight Arrow Connector 11">
            <a:extLst>
              <a:ext uri="{FF2B5EF4-FFF2-40B4-BE49-F238E27FC236}">
                <a16:creationId xmlns:a16="http://schemas.microsoft.com/office/drawing/2014/main" id="{111191D7-4B15-699B-3DA0-3F1032E3DBE3}"/>
              </a:ext>
            </a:extLst>
          </p:cNvPr>
          <p:cNvCxnSpPr>
            <a:cxnSpLocks/>
          </p:cNvCxnSpPr>
          <p:nvPr/>
        </p:nvCxnSpPr>
        <p:spPr>
          <a:xfrm flipV="1">
            <a:off x="7063274" y="2379306"/>
            <a:ext cx="2278997" cy="1306939"/>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5" name="Graphic 14" descr="Checkmark with solid fill">
            <a:extLst>
              <a:ext uri="{FF2B5EF4-FFF2-40B4-BE49-F238E27FC236}">
                <a16:creationId xmlns:a16="http://schemas.microsoft.com/office/drawing/2014/main" id="{FC9F8FB7-4D58-7EB4-4FE0-950C2F45C7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4172" y="2588224"/>
            <a:ext cx="457200" cy="457200"/>
          </a:xfrm>
          <a:prstGeom prst="rect">
            <a:avLst/>
          </a:prstGeom>
        </p:spPr>
      </p:pic>
      <p:grpSp>
        <p:nvGrpSpPr>
          <p:cNvPr id="2" name="Group 1">
            <a:extLst>
              <a:ext uri="{FF2B5EF4-FFF2-40B4-BE49-F238E27FC236}">
                <a16:creationId xmlns:a16="http://schemas.microsoft.com/office/drawing/2014/main" id="{B51B9F1E-2BB4-1AC1-B43C-38510F7DF01B}"/>
              </a:ext>
            </a:extLst>
          </p:cNvPr>
          <p:cNvGrpSpPr>
            <a:grpSpLocks noChangeAspect="1"/>
          </p:cNvGrpSpPr>
          <p:nvPr/>
        </p:nvGrpSpPr>
        <p:grpSpPr>
          <a:xfrm>
            <a:off x="9448753" y="5251047"/>
            <a:ext cx="917253" cy="589033"/>
            <a:chOff x="1840648" y="4818296"/>
            <a:chExt cx="966162" cy="691914"/>
          </a:xfrm>
        </p:grpSpPr>
        <p:sp>
          <p:nvSpPr>
            <p:cNvPr id="3" name="Freeform 133">
              <a:extLst>
                <a:ext uri="{FF2B5EF4-FFF2-40B4-BE49-F238E27FC236}">
                  <a16:creationId xmlns:a16="http://schemas.microsoft.com/office/drawing/2014/main" id="{72717C88-6418-F731-9211-52EF89F38CD1}"/>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7" name="Freeform 134">
              <a:extLst>
                <a:ext uri="{FF2B5EF4-FFF2-40B4-BE49-F238E27FC236}">
                  <a16:creationId xmlns:a16="http://schemas.microsoft.com/office/drawing/2014/main" id="{678E1C74-9D61-4F0F-CC55-308B99D9B03F}"/>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8" name="Oval 7">
              <a:extLst>
                <a:ext uri="{FF2B5EF4-FFF2-40B4-BE49-F238E27FC236}">
                  <a16:creationId xmlns:a16="http://schemas.microsoft.com/office/drawing/2014/main" id="{A6D41629-9E92-93B7-EE5A-E886E2EAAB44}"/>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9" name="Oval 8">
              <a:extLst>
                <a:ext uri="{FF2B5EF4-FFF2-40B4-BE49-F238E27FC236}">
                  <a16:creationId xmlns:a16="http://schemas.microsoft.com/office/drawing/2014/main" id="{C6A7D3D1-8DCD-5813-E4C1-22A568F679F7}"/>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14" name="Oval 13">
              <a:extLst>
                <a:ext uri="{FF2B5EF4-FFF2-40B4-BE49-F238E27FC236}">
                  <a16:creationId xmlns:a16="http://schemas.microsoft.com/office/drawing/2014/main" id="{1EB92EA7-DB65-9771-E00E-CD16EC8EB6D0}"/>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16" name="Oval 15">
              <a:extLst>
                <a:ext uri="{FF2B5EF4-FFF2-40B4-BE49-F238E27FC236}">
                  <a16:creationId xmlns:a16="http://schemas.microsoft.com/office/drawing/2014/main" id="{C39E3827-E323-B1CB-74E9-157F6F88691D}"/>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19" name="Oval 18">
              <a:extLst>
                <a:ext uri="{FF2B5EF4-FFF2-40B4-BE49-F238E27FC236}">
                  <a16:creationId xmlns:a16="http://schemas.microsoft.com/office/drawing/2014/main" id="{34A6EA73-CDC9-24FD-84E6-DA9153457218}"/>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20" name="Oval 19">
              <a:extLst>
                <a:ext uri="{FF2B5EF4-FFF2-40B4-BE49-F238E27FC236}">
                  <a16:creationId xmlns:a16="http://schemas.microsoft.com/office/drawing/2014/main" id="{574589C2-A5D7-D5B0-679C-34DDDE819146}"/>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24" name="Oval 23">
              <a:extLst>
                <a:ext uri="{FF2B5EF4-FFF2-40B4-BE49-F238E27FC236}">
                  <a16:creationId xmlns:a16="http://schemas.microsoft.com/office/drawing/2014/main" id="{AC58BAAC-A1A0-DB7A-CA45-D566B0976B7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25" name="Oval 24">
              <a:extLst>
                <a:ext uri="{FF2B5EF4-FFF2-40B4-BE49-F238E27FC236}">
                  <a16:creationId xmlns:a16="http://schemas.microsoft.com/office/drawing/2014/main" id="{DCCE0005-AC5E-840D-08DA-AFC0A8E1C5DC}"/>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sp>
          <p:nvSpPr>
            <p:cNvPr id="26" name="Arc 25">
              <a:extLst>
                <a:ext uri="{FF2B5EF4-FFF2-40B4-BE49-F238E27FC236}">
                  <a16:creationId xmlns:a16="http://schemas.microsoft.com/office/drawing/2014/main" id="{900B1EDD-1F2E-6250-254D-5F67C60C85C2}"/>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endParaRPr>
            </a:p>
          </p:txBody>
        </p:sp>
        <p:sp>
          <p:nvSpPr>
            <p:cNvPr id="27" name="Arc 26">
              <a:extLst>
                <a:ext uri="{FF2B5EF4-FFF2-40B4-BE49-F238E27FC236}">
                  <a16:creationId xmlns:a16="http://schemas.microsoft.com/office/drawing/2014/main" id="{936B1B81-E8FB-15B4-0F7E-0278B654FF9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endParaRPr>
            </a:p>
          </p:txBody>
        </p:sp>
        <p:sp>
          <p:nvSpPr>
            <p:cNvPr id="29" name="Arc 28">
              <a:extLst>
                <a:ext uri="{FF2B5EF4-FFF2-40B4-BE49-F238E27FC236}">
                  <a16:creationId xmlns:a16="http://schemas.microsoft.com/office/drawing/2014/main" id="{CA1FCBB9-C578-A0C7-BCEF-7434FA5B2F9B}"/>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solidFill>
                  <a:srgbClr val="292929"/>
                </a:solidFill>
                <a:latin typeface="Calibri" panose="020F0502020204030204"/>
              </a:endParaRPr>
            </a:p>
          </p:txBody>
        </p:sp>
        <p:cxnSp>
          <p:nvCxnSpPr>
            <p:cNvPr id="30" name="Straight Connector 29">
              <a:extLst>
                <a:ext uri="{FF2B5EF4-FFF2-40B4-BE49-F238E27FC236}">
                  <a16:creationId xmlns:a16="http://schemas.microsoft.com/office/drawing/2014/main" id="{269D8009-0091-AE3A-94EB-321CE7C1D97F}"/>
                </a:ext>
              </a:extLst>
            </p:cNvPr>
            <p:cNvCxnSpPr>
              <a:stCxn id="8" idx="4"/>
              <a:endCxn id="1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1" name="Oval 30">
              <a:extLst>
                <a:ext uri="{FF2B5EF4-FFF2-40B4-BE49-F238E27FC236}">
                  <a16:creationId xmlns:a16="http://schemas.microsoft.com/office/drawing/2014/main" id="{04CF78D7-BB98-8E71-D4E4-E34C1EB64959}"/>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cxnSp>
          <p:nvCxnSpPr>
            <p:cNvPr id="32" name="Straight Connector 31">
              <a:extLst>
                <a:ext uri="{FF2B5EF4-FFF2-40B4-BE49-F238E27FC236}">
                  <a16:creationId xmlns:a16="http://schemas.microsoft.com/office/drawing/2014/main" id="{E1EA7C92-40ED-2418-24FC-ADB00F9BDAA6}"/>
                </a:ext>
              </a:extLst>
            </p:cNvPr>
            <p:cNvCxnSpPr>
              <a:stCxn id="9" idx="4"/>
              <a:endCxn id="1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3" name="Oval 32">
              <a:extLst>
                <a:ext uri="{FF2B5EF4-FFF2-40B4-BE49-F238E27FC236}">
                  <a16:creationId xmlns:a16="http://schemas.microsoft.com/office/drawing/2014/main" id="{126BF1F1-4F95-C374-D2A5-0B0A343680C7}"/>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cxnSp>
          <p:nvCxnSpPr>
            <p:cNvPr id="34" name="Straight Connector 33">
              <a:extLst>
                <a:ext uri="{FF2B5EF4-FFF2-40B4-BE49-F238E27FC236}">
                  <a16:creationId xmlns:a16="http://schemas.microsoft.com/office/drawing/2014/main" id="{230E754B-12F4-7174-32B2-5B52640B830A}"/>
                </a:ext>
              </a:extLst>
            </p:cNvPr>
            <p:cNvCxnSpPr>
              <a:stCxn id="9" idx="3"/>
              <a:endCxn id="24"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35" name="Oval 34">
              <a:extLst>
                <a:ext uri="{FF2B5EF4-FFF2-40B4-BE49-F238E27FC236}">
                  <a16:creationId xmlns:a16="http://schemas.microsoft.com/office/drawing/2014/main" id="{CBD7C3C6-8240-84EE-CB47-FEFB3703C953}"/>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cxnSp>
          <p:nvCxnSpPr>
            <p:cNvPr id="36" name="Straight Connector 35">
              <a:extLst>
                <a:ext uri="{FF2B5EF4-FFF2-40B4-BE49-F238E27FC236}">
                  <a16:creationId xmlns:a16="http://schemas.microsoft.com/office/drawing/2014/main" id="{201E830B-D946-A213-7CCB-0014F602E7BC}"/>
                </a:ext>
              </a:extLst>
            </p:cNvPr>
            <p:cNvCxnSpPr>
              <a:stCxn id="8" idx="3"/>
              <a:endCxn id="25"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F4274BEF-94BA-3375-C2AF-95D403F2CEC3}"/>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solidFill>
                  <a:srgbClr val="292929"/>
                </a:solidFill>
                <a:latin typeface="Calibri" panose="020F0502020204030204"/>
              </a:endParaRPr>
            </a:p>
          </p:txBody>
        </p:sp>
        <p:cxnSp>
          <p:nvCxnSpPr>
            <p:cNvPr id="38" name="Straight Connector 37">
              <a:extLst>
                <a:ext uri="{FF2B5EF4-FFF2-40B4-BE49-F238E27FC236}">
                  <a16:creationId xmlns:a16="http://schemas.microsoft.com/office/drawing/2014/main" id="{F69294F4-857A-7EC6-56A3-E13E178DEF27}"/>
                </a:ext>
              </a:extLst>
            </p:cNvPr>
            <p:cNvCxnSpPr>
              <a:stCxn id="31" idx="3"/>
              <a:endCxn id="20"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39" name="Straight Connector 38">
              <a:extLst>
                <a:ext uri="{FF2B5EF4-FFF2-40B4-BE49-F238E27FC236}">
                  <a16:creationId xmlns:a16="http://schemas.microsoft.com/office/drawing/2014/main" id="{1319EB84-B8EA-743C-B793-6AFC443FA01D}"/>
                </a:ext>
              </a:extLst>
            </p:cNvPr>
            <p:cNvCxnSpPr>
              <a:stCxn id="33" idx="3"/>
              <a:endCxn id="19"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1" name="TextBox 40">
            <a:extLst>
              <a:ext uri="{FF2B5EF4-FFF2-40B4-BE49-F238E27FC236}">
                <a16:creationId xmlns:a16="http://schemas.microsoft.com/office/drawing/2014/main" id="{8CCBA33E-17EF-CE33-2FEA-041BB4E5BAEE}"/>
              </a:ext>
            </a:extLst>
          </p:cNvPr>
          <p:cNvSpPr txBox="1"/>
          <p:nvPr/>
        </p:nvSpPr>
        <p:spPr>
          <a:xfrm>
            <a:off x="9497719" y="5933901"/>
            <a:ext cx="105054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a:solidFill>
                  <a:schemeClr val="tx2"/>
                </a:solidFill>
                <a:latin typeface="Graphik"/>
                <a:ea typeface="Graphik"/>
                <a:cs typeface="Graphik"/>
                <a:sym typeface="Graphik"/>
              </a:rPr>
              <a:t>Active Directory</a:t>
            </a:r>
          </a:p>
        </p:txBody>
      </p:sp>
    </p:spTree>
    <p:extLst>
      <p:ext uri="{BB962C8B-B14F-4D97-AF65-F5344CB8AC3E}">
        <p14:creationId xmlns:p14="http://schemas.microsoft.com/office/powerpoint/2010/main" val="380620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0" presetClass="path" presetSubtype="0" accel="50000" decel="50000" fill="hold" nodeType="withEffect">
                                  <p:stCondLst>
                                    <p:cond delay="0"/>
                                  </p:stCondLst>
                                  <p:childTnLst>
                                    <p:animMotion origin="layout" path="M 1.35417E-6 -3.14815E-6 C 0.0692 0.08982 0.13841 0.17963 0.16732 0.21412 " pathEditMode="relative" rAng="0" ptsTypes="AA">
                                      <p:cBhvr>
                                        <p:cTn id="9" dur="2000" fill="hold"/>
                                        <p:tgtEl>
                                          <p:spTgt spid="28"/>
                                        </p:tgtEl>
                                        <p:attrNameLst>
                                          <p:attrName>ppt_x</p:attrName>
                                          <p:attrName>ppt_y</p:attrName>
                                        </p:attrNameLst>
                                      </p:cBhvr>
                                      <p:rCtr x="8366" y="1070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500"/>
                            </p:stCondLst>
                            <p:childTnLst>
                              <p:par>
                                <p:cTn id="16" presetID="10" presetClass="exit" presetSubtype="0" fill="hold" nodeType="afterEffect">
                                  <p:stCondLst>
                                    <p:cond delay="0"/>
                                  </p:stCondLst>
                                  <p:childTnLst>
                                    <p:animEffect transition="out" filter="fade">
                                      <p:cBhvr>
                                        <p:cTn id="17" dur="500"/>
                                        <p:tgtEl>
                                          <p:spTgt spid="28"/>
                                        </p:tgtEl>
                                      </p:cBhvr>
                                    </p:animEffect>
                                    <p:set>
                                      <p:cBhvr>
                                        <p:cTn id="18" dur="1" fill="hold">
                                          <p:stCondLst>
                                            <p:cond delay="499"/>
                                          </p:stCondLst>
                                        </p:cTn>
                                        <p:tgtEl>
                                          <p:spTgt spid="28"/>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par>
                          <p:cTn id="22" fill="hold">
                            <p:stCondLst>
                              <p:cond delay="1000"/>
                            </p:stCondLst>
                            <p:childTnLst>
                              <p:par>
                                <p:cTn id="23" presetID="0" presetClass="path" presetSubtype="0" accel="50000" decel="50000" fill="hold" nodeType="afterEffect">
                                  <p:stCondLst>
                                    <p:cond delay="0"/>
                                  </p:stCondLst>
                                  <p:childTnLst>
                                    <p:animMotion origin="layout" path="M 1.35417E-6 -3.7037E-6 C -0.07096 -0.09409 -0.1418 -0.18819 -0.16367 -0.21018 " pathEditMode="relative" rAng="0" ptsTypes="AA">
                                      <p:cBhvr>
                                        <p:cTn id="24" dur="2000" fill="hold"/>
                                        <p:tgtEl>
                                          <p:spTgt spid="5"/>
                                        </p:tgtEl>
                                        <p:attrNameLst>
                                          <p:attrName>ppt_x</p:attrName>
                                          <p:attrName>ppt_y</p:attrName>
                                        </p:attrNameLst>
                                      </p:cBhvr>
                                      <p:rCtr x="-8184" y="-1050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par>
                                <p:cTn id="30" presetID="0" presetClass="path" presetSubtype="0" accel="50000" decel="50000" fill="hold" nodeType="withEffect">
                                  <p:stCondLst>
                                    <p:cond delay="0"/>
                                  </p:stCondLst>
                                  <p:childTnLst>
                                    <p:animMotion origin="layout" path="M -0.16387 -0.20892 L -0.03842 -0.33866 " pathEditMode="relative" rAng="0" ptsTypes="AA">
                                      <p:cBhvr>
                                        <p:cTn id="31" dur="2000" fill="hold"/>
                                        <p:tgtEl>
                                          <p:spTgt spid="5"/>
                                        </p:tgtEl>
                                        <p:attrNameLst>
                                          <p:attrName>ppt_x</p:attrName>
                                          <p:attrName>ppt_y</p:attrName>
                                        </p:attrNameLst>
                                      </p:cBhvr>
                                      <p:rCtr x="6270" y="-6493"/>
                                    </p:animMotion>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fade">
                                      <p:cBhvr>
                                        <p:cTn id="35" dur="500"/>
                                        <p:tgtEl>
                                          <p:spTgt spid="4">
                                            <p:txEl>
                                              <p:pRg st="6" end="6"/>
                                            </p:txEl>
                                          </p:spTgt>
                                        </p:tgtEl>
                                      </p:cBhvr>
                                    </p:animEffect>
                                  </p:childTnLst>
                                </p:cTn>
                              </p:par>
                              <p:par>
                                <p:cTn id="36" presetID="22" presetClass="entr" presetSubtype="4"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down)">
                                      <p:cBhvr>
                                        <p:cTn id="38" dur="500"/>
                                        <p:tgtEl>
                                          <p:spTgt spid="12"/>
                                        </p:tgtEl>
                                      </p:cBhvr>
                                    </p:animEffect>
                                  </p:childTnLst>
                                </p:cTn>
                              </p:par>
                            </p:childTnLst>
                          </p:cTn>
                        </p:par>
                        <p:par>
                          <p:cTn id="39" fill="hold">
                            <p:stCondLst>
                              <p:cond delay="2500"/>
                            </p:stCondLst>
                            <p:childTnLst>
                              <p:par>
                                <p:cTn id="40" presetID="49" presetClass="entr" presetSubtype="0" decel="10000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 calcmode="lin" valueType="num">
                                      <p:cBhvr>
                                        <p:cTn id="44" dur="500" fill="hold"/>
                                        <p:tgtEl>
                                          <p:spTgt spid="15"/>
                                        </p:tgtEl>
                                        <p:attrNameLst>
                                          <p:attrName>style.rotation</p:attrName>
                                        </p:attrNameLst>
                                      </p:cBhvr>
                                      <p:tavLst>
                                        <p:tav tm="0">
                                          <p:val>
                                            <p:fltVal val="360"/>
                                          </p:val>
                                        </p:tav>
                                        <p:tav tm="100000">
                                          <p:val>
                                            <p:fltVal val="0"/>
                                          </p:val>
                                        </p:tav>
                                      </p:tavLst>
                                    </p:anim>
                                    <p:animEffect transition="in" filter="fad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Intro"/>
          <p:cNvSpPr txBox="1">
            <a:spLocks noGrp="1"/>
          </p:cNvSpPr>
          <p:nvPr>
            <p:ph type="title"/>
          </p:nvPr>
        </p:nvSpPr>
        <p:spPr>
          <a:xfrm>
            <a:off x="588263" y="457200"/>
            <a:ext cx="11018520" cy="553998"/>
          </a:xfrm>
          <a:prstGeom prst="rect">
            <a:avLst/>
          </a:prstGeom>
        </p:spPr>
        <p:txBody>
          <a:bodyPr/>
          <a:lstStyle/>
          <a:p>
            <a:r>
              <a:rPr dirty="0"/>
              <a:t>Introductions</a:t>
            </a:r>
          </a:p>
        </p:txBody>
      </p:sp>
      <p:sp>
        <p:nvSpPr>
          <p:cNvPr id="7" name="Text Placeholder 6">
            <a:extLst>
              <a:ext uri="{FF2B5EF4-FFF2-40B4-BE49-F238E27FC236}">
                <a16:creationId xmlns:a16="http://schemas.microsoft.com/office/drawing/2014/main" id="{411965C1-60DF-5194-177C-CE074B5562F3}"/>
              </a:ext>
            </a:extLst>
          </p:cNvPr>
          <p:cNvSpPr>
            <a:spLocks noGrp="1"/>
          </p:cNvSpPr>
          <p:nvPr>
            <p:ph type="body" sz="quarter" idx="16"/>
          </p:nvPr>
        </p:nvSpPr>
        <p:spPr>
          <a:xfrm>
            <a:off x="584199" y="5689600"/>
            <a:ext cx="5367528" cy="1384995"/>
          </a:xfrm>
        </p:spPr>
        <p:txBody>
          <a:bodyPr/>
          <a:lstStyle/>
          <a:p>
            <a:r>
              <a:rPr lang="en-GB" dirty="0"/>
              <a:t>Michael Epping</a:t>
            </a:r>
          </a:p>
          <a:p>
            <a:r>
              <a:rPr lang="en-GB" dirty="0"/>
              <a:t>Product Manager, Microsoft</a:t>
            </a:r>
          </a:p>
          <a:p>
            <a:r>
              <a:rPr lang="en-GB" dirty="0"/>
              <a:t>michael.epping@microsoft.com</a:t>
            </a:r>
          </a:p>
          <a:p>
            <a:r>
              <a:rPr lang="en-GB" dirty="0"/>
              <a:t>@_michaelepping</a:t>
            </a:r>
          </a:p>
          <a:p>
            <a:endParaRPr lang="en-GB" dirty="0"/>
          </a:p>
        </p:txBody>
      </p:sp>
      <p:sp>
        <p:nvSpPr>
          <p:cNvPr id="8" name="Text Placeholder 7">
            <a:extLst>
              <a:ext uri="{FF2B5EF4-FFF2-40B4-BE49-F238E27FC236}">
                <a16:creationId xmlns:a16="http://schemas.microsoft.com/office/drawing/2014/main" id="{5E58D3B4-3406-539F-34D9-E9D626482156}"/>
              </a:ext>
            </a:extLst>
          </p:cNvPr>
          <p:cNvSpPr>
            <a:spLocks noGrp="1"/>
          </p:cNvSpPr>
          <p:nvPr>
            <p:ph type="body" sz="quarter" idx="18"/>
          </p:nvPr>
        </p:nvSpPr>
        <p:spPr>
          <a:xfrm>
            <a:off x="6241860" y="5689600"/>
            <a:ext cx="5367528" cy="1107996"/>
          </a:xfrm>
        </p:spPr>
        <p:txBody>
          <a:bodyPr/>
          <a:lstStyle/>
          <a:p>
            <a:r>
              <a:rPr lang="en-GB" dirty="0"/>
              <a:t>Grace Picking</a:t>
            </a:r>
          </a:p>
          <a:p>
            <a:r>
              <a:rPr lang="en-GB" dirty="0"/>
              <a:t>Product Manager, Microsoft</a:t>
            </a:r>
          </a:p>
          <a:p>
            <a:r>
              <a:rPr lang="en-GB" dirty="0"/>
              <a:t>grace.picking@microsoft.com</a:t>
            </a:r>
          </a:p>
          <a:p>
            <a:endParaRPr lang="en-GB" dirty="0"/>
          </a:p>
        </p:txBody>
      </p:sp>
      <p:grpSp>
        <p:nvGrpSpPr>
          <p:cNvPr id="160" name="Group"/>
          <p:cNvGrpSpPr/>
          <p:nvPr/>
        </p:nvGrpSpPr>
        <p:grpSpPr>
          <a:xfrm>
            <a:off x="582611" y="2025649"/>
            <a:ext cx="3518241" cy="3493465"/>
            <a:chOff x="-2" y="-2"/>
            <a:chExt cx="7036479" cy="6986926"/>
          </a:xfrm>
        </p:grpSpPr>
        <p:pic>
          <p:nvPicPr>
            <p:cNvPr id="158" name="image001.jpg" descr="image001.jpg"/>
            <p:cNvPicPr>
              <a:picLocks noChangeAspect="1"/>
            </p:cNvPicPr>
            <p:nvPr/>
          </p:nvPicPr>
          <p:blipFill>
            <a:blip r:embed="rId3"/>
            <a:stretch>
              <a:fillRect/>
            </a:stretch>
          </p:blipFill>
          <p:spPr>
            <a:xfrm>
              <a:off x="-2" y="-2"/>
              <a:ext cx="7036479" cy="6986926"/>
            </a:xfrm>
            <a:prstGeom prst="rect">
              <a:avLst/>
            </a:prstGeom>
            <a:ln w="12700" cap="flat">
              <a:noFill/>
              <a:miter lim="400000"/>
            </a:ln>
            <a:effectLst/>
          </p:spPr>
        </p:pic>
        <p:sp>
          <p:nvSpPr>
            <p:cNvPr id="159" name="Michael Epping…"/>
            <p:cNvSpPr txBox="1"/>
            <p:nvPr/>
          </p:nvSpPr>
          <p:spPr>
            <a:xfrm>
              <a:off x="432108" y="6430924"/>
              <a:ext cx="102722" cy="3740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endParaRPr sz="882">
                <a:solidFill>
                  <a:schemeClr val="tx2"/>
                </a:solidFill>
              </a:endParaRPr>
            </a:p>
          </p:txBody>
        </p:sp>
      </p:grpSp>
      <p:grpSp>
        <p:nvGrpSpPr>
          <p:cNvPr id="9" name="Group">
            <a:extLst>
              <a:ext uri="{FF2B5EF4-FFF2-40B4-BE49-F238E27FC236}">
                <a16:creationId xmlns:a16="http://schemas.microsoft.com/office/drawing/2014/main" id="{53E121D6-50F9-A646-BD9A-43550043D514}"/>
              </a:ext>
            </a:extLst>
          </p:cNvPr>
          <p:cNvGrpSpPr/>
          <p:nvPr/>
        </p:nvGrpSpPr>
        <p:grpSpPr>
          <a:xfrm>
            <a:off x="6241860" y="2006528"/>
            <a:ext cx="3457195" cy="3683071"/>
            <a:chOff x="30100" y="-69644"/>
            <a:chExt cx="6453040" cy="6874649"/>
          </a:xfrm>
        </p:grpSpPr>
        <p:pic>
          <p:nvPicPr>
            <p:cNvPr id="10" name="image001.jpg">
              <a:extLst>
                <a:ext uri="{FF2B5EF4-FFF2-40B4-BE49-F238E27FC236}">
                  <a16:creationId xmlns:a16="http://schemas.microsoft.com/office/drawing/2014/main" id="{BAA0DCB0-7418-0FCD-4BF5-D9A8B707B67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00" y="-69644"/>
              <a:ext cx="6453040" cy="6639491"/>
            </a:xfrm>
            <a:prstGeom prst="rect">
              <a:avLst/>
            </a:prstGeom>
            <a:ln w="12700" cap="flat">
              <a:noFill/>
              <a:miter lim="400000"/>
            </a:ln>
            <a:effectLst/>
          </p:spPr>
        </p:pic>
        <p:sp>
          <p:nvSpPr>
            <p:cNvPr id="11" name="Michael Epping…">
              <a:extLst>
                <a:ext uri="{FF2B5EF4-FFF2-40B4-BE49-F238E27FC236}">
                  <a16:creationId xmlns:a16="http://schemas.microsoft.com/office/drawing/2014/main" id="{05E53567-F115-A266-3DFA-3650DB63BB01}"/>
                </a:ext>
              </a:extLst>
            </p:cNvPr>
            <p:cNvSpPr txBox="1"/>
            <p:nvPr/>
          </p:nvSpPr>
          <p:spPr>
            <a:xfrm>
              <a:off x="887362" y="6430927"/>
              <a:ext cx="102722" cy="37407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numCol="1" anchor="ctr">
              <a:spAutoFit/>
            </a:bodyPr>
            <a:lstStyle/>
            <a:p>
              <a:endParaRPr sz="882">
                <a:solidFill>
                  <a:schemeClr val="tx2"/>
                </a:solidFill>
                <a:hlinkClick r:id="rId5">
                  <a:extLst>
                    <a:ext uri="{A12FA001-AC4F-418D-AE19-62706E023703}">
                      <ahyp:hlinkClr xmlns:ahyp="http://schemas.microsoft.com/office/drawing/2018/hyperlinkcolor" val="tx"/>
                    </a:ext>
                  </a:extLst>
                </a:hlinkClick>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Infrastructure - Let’s Start with Kerberos</a:t>
            </a:r>
          </a:p>
        </p:txBody>
      </p:sp>
      <p:pic>
        <p:nvPicPr>
          <p:cNvPr id="5" name="Picture 4">
            <a:extLst>
              <a:ext uri="{FF2B5EF4-FFF2-40B4-BE49-F238E27FC236}">
                <a16:creationId xmlns:a16="http://schemas.microsoft.com/office/drawing/2014/main" id="{AFC8E03D-11BB-6234-7C75-C1FD0D902478}"/>
              </a:ext>
            </a:extLst>
          </p:cNvPr>
          <p:cNvPicPr>
            <a:picLocks noChangeAspect="1"/>
          </p:cNvPicPr>
          <p:nvPr/>
        </p:nvPicPr>
        <p:blipFill>
          <a:blip r:embed="rId3"/>
          <a:stretch>
            <a:fillRect/>
          </a:stretch>
        </p:blipFill>
        <p:spPr>
          <a:xfrm>
            <a:off x="3057525" y="1543050"/>
            <a:ext cx="7508875" cy="4406788"/>
          </a:xfrm>
          <a:prstGeom prst="rect">
            <a:avLst/>
          </a:prstGeom>
        </p:spPr>
      </p:pic>
    </p:spTree>
    <p:extLst>
      <p:ext uri="{BB962C8B-B14F-4D97-AF65-F5344CB8AC3E}">
        <p14:creationId xmlns:p14="http://schemas.microsoft.com/office/powerpoint/2010/main" val="380436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F79859BA-2FF7-3590-DE90-E191503F9C22}"/>
              </a:ext>
            </a:extLst>
          </p:cNvPr>
          <p:cNvCxnSpPr/>
          <p:nvPr/>
        </p:nvCxnSpPr>
        <p:spPr>
          <a:xfrm>
            <a:off x="8291384" y="1427270"/>
            <a:ext cx="0" cy="4972137"/>
          </a:xfrm>
          <a:prstGeom prst="line">
            <a:avLst/>
          </a:prstGeom>
          <a:ln w="762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377863"/>
            <a:ext cx="4425832" cy="4972137"/>
          </a:xfrm>
        </p:spPr>
        <p:txBody>
          <a:bodyPr>
            <a:normAutofit/>
          </a:bodyPr>
          <a:lstStyle/>
          <a:p>
            <a:pPr marL="285750" indent="-285750">
              <a:buFont typeface="Arial" panose="020B0604020202020204" pitchFamily="34" charset="0"/>
              <a:buChar char="•"/>
            </a:pPr>
            <a:r>
              <a:rPr lang="en-US" sz="1800" dirty="0"/>
              <a:t>What’s the issues with this story?</a:t>
            </a:r>
          </a:p>
          <a:p>
            <a:pPr marL="285750" indent="-285750">
              <a:buFont typeface="Arial" panose="020B0604020202020204" pitchFamily="34" charset="0"/>
              <a:buChar char="•"/>
            </a:pPr>
            <a:r>
              <a:rPr lang="en-US" sz="1800" dirty="0"/>
              <a:t>It doesn’t work over the internet, so it isn’t very modern</a:t>
            </a:r>
          </a:p>
          <a:p>
            <a:pPr marL="285750" indent="-285750">
              <a:buFont typeface="Arial" panose="020B0604020202020204" pitchFamily="34" charset="0"/>
              <a:buChar char="•"/>
            </a:pPr>
            <a:r>
              <a:rPr lang="en-US" sz="1800" dirty="0"/>
              <a:t>Imagine we have a SaaS app instead of an internal Kerberos app</a:t>
            </a:r>
          </a:p>
          <a:p>
            <a:pPr marL="285750" indent="-285750">
              <a:buFont typeface="Arial" panose="020B0604020202020204" pitchFamily="34" charset="0"/>
              <a:buChar char="•"/>
            </a:pPr>
            <a:r>
              <a:rPr lang="en-US" sz="1800" dirty="0"/>
              <a:t>Kerberos doesn’t make sense for the SaaS app, because devices on the internet shouldn’t be able to find a DC</a:t>
            </a:r>
          </a:p>
          <a:p>
            <a:pPr marL="342900" lvl="1" indent="-342900">
              <a:buFont typeface="+mj-lt"/>
              <a:buAutoNum type="arabicPeriod"/>
            </a:pPr>
            <a:r>
              <a:rPr lang="en-US" sz="1800" dirty="0"/>
              <a:t>User provides device with their enterprise username and password</a:t>
            </a:r>
          </a:p>
          <a:p>
            <a:pPr marL="342900" lvl="1" indent="-342900">
              <a:buFont typeface="+mj-lt"/>
              <a:buAutoNum type="arabicPeriod"/>
            </a:pPr>
            <a:r>
              <a:rPr lang="en-US" sz="1800" dirty="0"/>
              <a:t>Should the device still want to send the creds to AD and ask for a Kerberos Ticket-Granting Ticket (TGT)?</a:t>
            </a:r>
          </a:p>
          <a:p>
            <a:pPr marL="342900" lvl="1" indent="-342900">
              <a:buFont typeface="+mj-lt"/>
              <a:buAutoNum type="arabicPeriod"/>
            </a:pPr>
            <a:r>
              <a:rPr lang="en-US" sz="1800" dirty="0"/>
              <a:t>No, this won’t work without a VPN</a:t>
            </a:r>
          </a:p>
          <a:p>
            <a:pPr marL="285750" indent="-285750">
              <a:buFont typeface="Arial" panose="020B0604020202020204" pitchFamily="34" charset="0"/>
              <a:buChar char="•"/>
            </a:pPr>
            <a:endParaRPr lang="en-US" sz="1800" dirty="0"/>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latin typeface="Graphik"/>
              <a:ea typeface="Graphik"/>
              <a:cs typeface="Graphik"/>
              <a:sym typeface="Graphik"/>
            </a:endParaRPr>
          </a:p>
        </p:txBody>
      </p:sp>
      <p:pic>
        <p:nvPicPr>
          <p:cNvPr id="17" name="Graphic 16" descr="Web design with solid fill">
            <a:extLst>
              <a:ext uri="{FF2B5EF4-FFF2-40B4-BE49-F238E27FC236}">
                <a16:creationId xmlns:a16="http://schemas.microsoft.com/office/drawing/2014/main" id="{89C7F32C-DF47-FE7C-E68B-03695A823F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99559" y="1744427"/>
            <a:ext cx="921122" cy="921122"/>
          </a:xfrm>
          <a:prstGeom prst="rect">
            <a:avLst/>
          </a:prstGeom>
          <a:effectLst/>
        </p:spPr>
      </p:pic>
      <p:sp>
        <p:nvSpPr>
          <p:cNvPr id="18" name="Rounded Rectangle 17">
            <a:extLst>
              <a:ext uri="{FF2B5EF4-FFF2-40B4-BE49-F238E27FC236}">
                <a16:creationId xmlns:a16="http://schemas.microsoft.com/office/drawing/2014/main" id="{04E2572B-A8C2-B250-48D3-58EEF5FEE47C}"/>
              </a:ext>
            </a:extLst>
          </p:cNvPr>
          <p:cNvSpPr/>
          <p:nvPr/>
        </p:nvSpPr>
        <p:spPr>
          <a:xfrm>
            <a:off x="9367935" y="1752420"/>
            <a:ext cx="1050545" cy="1198182"/>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latin typeface="Graphik-Medium"/>
              <a:ea typeface="Graphik-Medium"/>
              <a:cs typeface="Graphik-Medium"/>
              <a:sym typeface="Graphik Medium"/>
            </a:endParaRPr>
          </a:p>
        </p:txBody>
      </p:sp>
      <p:sp>
        <p:nvSpPr>
          <p:cNvPr id="22" name="TextBox 21">
            <a:extLst>
              <a:ext uri="{FF2B5EF4-FFF2-40B4-BE49-F238E27FC236}">
                <a16:creationId xmlns:a16="http://schemas.microsoft.com/office/drawing/2014/main" id="{5BBE1587-FC7A-61C8-7E96-36AF6F3561D0}"/>
              </a:ext>
            </a:extLst>
          </p:cNvPr>
          <p:cNvSpPr txBox="1"/>
          <p:nvPr/>
        </p:nvSpPr>
        <p:spPr>
          <a:xfrm>
            <a:off x="9597228" y="2622139"/>
            <a:ext cx="525786" cy="322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882"/>
              <a:t>Kerberos </a:t>
            </a:r>
          </a:p>
          <a:p>
            <a:pPr algn="ctr" defTabSz="412750" hangingPunct="0"/>
            <a:r>
              <a:rPr lang="en-US" sz="882"/>
              <a:t>App</a:t>
            </a:r>
            <a:endParaRPr lang="en-US" sz="1200">
              <a:latin typeface="Graphik"/>
              <a:ea typeface="Graphik"/>
              <a:cs typeface="Graphik"/>
              <a:sym typeface="Graphik"/>
            </a:endParaRPr>
          </a:p>
        </p:txBody>
      </p:sp>
      <p:sp>
        <p:nvSpPr>
          <p:cNvPr id="11" name="Title 1">
            <a:extLst>
              <a:ext uri="{FF2B5EF4-FFF2-40B4-BE49-F238E27FC236}">
                <a16:creationId xmlns:a16="http://schemas.microsoft.com/office/drawing/2014/main" id="{BD576D79-0F06-CBFB-4431-E5A21394FCED}"/>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Let’s Start with Kerberos</a:t>
            </a:r>
          </a:p>
        </p:txBody>
      </p:sp>
      <p:pic>
        <p:nvPicPr>
          <p:cNvPr id="3" name="Graphic 2" descr="Building Brick Wall with solid fill">
            <a:extLst>
              <a:ext uri="{FF2B5EF4-FFF2-40B4-BE49-F238E27FC236}">
                <a16:creationId xmlns:a16="http://schemas.microsoft.com/office/drawing/2014/main" id="{CDEB91C2-F66A-B9AE-F101-6B4E4FC458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2784" y="3150773"/>
            <a:ext cx="457200" cy="457200"/>
          </a:xfrm>
          <a:prstGeom prst="rect">
            <a:avLst/>
          </a:prstGeom>
        </p:spPr>
      </p:pic>
      <p:pic>
        <p:nvPicPr>
          <p:cNvPr id="14" name="Graphic 13" descr="Web design with solid fill">
            <a:extLst>
              <a:ext uri="{FF2B5EF4-FFF2-40B4-BE49-F238E27FC236}">
                <a16:creationId xmlns:a16="http://schemas.microsoft.com/office/drawing/2014/main" id="{4574CE6C-0205-3A9C-D863-8BC33E7231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83649" y="5099301"/>
            <a:ext cx="921122" cy="921122"/>
          </a:xfrm>
          <a:prstGeom prst="rect">
            <a:avLst/>
          </a:prstGeom>
        </p:spPr>
      </p:pic>
      <p:sp>
        <p:nvSpPr>
          <p:cNvPr id="16" name="Rounded Rectangle 15">
            <a:extLst>
              <a:ext uri="{FF2B5EF4-FFF2-40B4-BE49-F238E27FC236}">
                <a16:creationId xmlns:a16="http://schemas.microsoft.com/office/drawing/2014/main" id="{BFFE0AC5-22B9-9DCA-1E2E-C1C0367598DF}"/>
              </a:ext>
            </a:extLst>
          </p:cNvPr>
          <p:cNvSpPr/>
          <p:nvPr/>
        </p:nvSpPr>
        <p:spPr>
          <a:xfrm>
            <a:off x="5547123" y="5165459"/>
            <a:ext cx="1189053" cy="1272299"/>
          </a:xfrm>
          <a:prstGeom prst="roundRect">
            <a:avLst/>
          </a:prstGeom>
          <a:noFill/>
          <a:ln w="762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latin typeface="Graphik-Medium"/>
              <a:ea typeface="Graphik-Medium"/>
              <a:cs typeface="Graphik-Medium"/>
              <a:sym typeface="Graphik Medium"/>
            </a:endParaRPr>
          </a:p>
        </p:txBody>
      </p:sp>
      <p:sp>
        <p:nvSpPr>
          <p:cNvPr id="19" name="TextBox 18">
            <a:extLst>
              <a:ext uri="{FF2B5EF4-FFF2-40B4-BE49-F238E27FC236}">
                <a16:creationId xmlns:a16="http://schemas.microsoft.com/office/drawing/2014/main" id="{A0A51B79-0A50-B1CF-78ED-0B1874BEE187}"/>
              </a:ext>
            </a:extLst>
          </p:cNvPr>
          <p:cNvSpPr txBox="1"/>
          <p:nvPr/>
        </p:nvSpPr>
        <p:spPr>
          <a:xfrm>
            <a:off x="6001544" y="5977013"/>
            <a:ext cx="285335" cy="322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882" dirty="0"/>
              <a:t>SaaS</a:t>
            </a:r>
          </a:p>
          <a:p>
            <a:pPr algn="ctr" defTabSz="412750" hangingPunct="0"/>
            <a:r>
              <a:rPr lang="en-US" sz="882" dirty="0"/>
              <a:t>App</a:t>
            </a:r>
            <a:endParaRPr lang="en-US" sz="1200" dirty="0">
              <a:latin typeface="Graphik"/>
              <a:ea typeface="Graphik"/>
              <a:cs typeface="Graphik"/>
              <a:sym typeface="Graphik"/>
            </a:endParaRPr>
          </a:p>
        </p:txBody>
      </p:sp>
      <p:cxnSp>
        <p:nvCxnSpPr>
          <p:cNvPr id="12" name="Straight Arrow Connector 11">
            <a:extLst>
              <a:ext uri="{FF2B5EF4-FFF2-40B4-BE49-F238E27FC236}">
                <a16:creationId xmlns:a16="http://schemas.microsoft.com/office/drawing/2014/main" id="{111191D7-4B15-699B-3DA0-3F1032E3DBE3}"/>
              </a:ext>
            </a:extLst>
          </p:cNvPr>
          <p:cNvCxnSpPr>
            <a:cxnSpLocks/>
            <a:endCxn id="16" idx="0"/>
          </p:cNvCxnSpPr>
          <p:nvPr/>
        </p:nvCxnSpPr>
        <p:spPr>
          <a:xfrm flipH="1">
            <a:off x="6141650" y="3860150"/>
            <a:ext cx="417462" cy="1305309"/>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1715" y="2726888"/>
            <a:ext cx="1468082" cy="1468082"/>
          </a:xfrm>
          <a:prstGeom prst="rect">
            <a:avLst/>
          </a:prstGeom>
        </p:spPr>
      </p:pic>
      <p:sp>
        <p:nvSpPr>
          <p:cNvPr id="25" name="TextBox 24">
            <a:extLst>
              <a:ext uri="{FF2B5EF4-FFF2-40B4-BE49-F238E27FC236}">
                <a16:creationId xmlns:a16="http://schemas.microsoft.com/office/drawing/2014/main" id="{D7A856A3-7CD0-B08F-A37D-3E395B9727AE}"/>
              </a:ext>
            </a:extLst>
          </p:cNvPr>
          <p:cNvSpPr txBox="1"/>
          <p:nvPr/>
        </p:nvSpPr>
        <p:spPr>
          <a:xfrm>
            <a:off x="5720874" y="2565969"/>
            <a:ext cx="1686359" cy="389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100" dirty="0"/>
              <a:t>U: jane.doe@contoso.com</a:t>
            </a:r>
          </a:p>
          <a:p>
            <a:pPr defTabSz="412750" hangingPunct="0"/>
            <a:r>
              <a:rPr lang="en-US" sz="1100" dirty="0">
                <a:ea typeface="Graphik"/>
                <a:cs typeface="Graphik"/>
                <a:sym typeface="Graphik"/>
              </a:rPr>
              <a:t>P: Summer2022!</a:t>
            </a:r>
          </a:p>
        </p:txBody>
      </p:sp>
      <p:sp>
        <p:nvSpPr>
          <p:cNvPr id="29" name="Multiply 28">
            <a:extLst>
              <a:ext uri="{FF2B5EF4-FFF2-40B4-BE49-F238E27FC236}">
                <a16:creationId xmlns:a16="http://schemas.microsoft.com/office/drawing/2014/main" id="{954A057B-870F-E0DD-BAA1-203833FC49A7}"/>
              </a:ext>
            </a:extLst>
          </p:cNvPr>
          <p:cNvSpPr/>
          <p:nvPr/>
        </p:nvSpPr>
        <p:spPr>
          <a:xfrm>
            <a:off x="7979983" y="3547231"/>
            <a:ext cx="622802" cy="412611"/>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latin typeface="Graphik-Medium"/>
              <a:ea typeface="Graphik-Medium"/>
              <a:cs typeface="Graphik-Medium"/>
              <a:sym typeface="Graphik Medium"/>
            </a:endParaRPr>
          </a:p>
        </p:txBody>
      </p:sp>
      <p:sp>
        <p:nvSpPr>
          <p:cNvPr id="30" name="Multiply 29">
            <a:extLst>
              <a:ext uri="{FF2B5EF4-FFF2-40B4-BE49-F238E27FC236}">
                <a16:creationId xmlns:a16="http://schemas.microsoft.com/office/drawing/2014/main" id="{431F8163-A52B-9DE9-A75B-C61BA99E2FEF}"/>
              </a:ext>
            </a:extLst>
          </p:cNvPr>
          <p:cNvSpPr/>
          <p:nvPr/>
        </p:nvSpPr>
        <p:spPr>
          <a:xfrm>
            <a:off x="6115355" y="4209840"/>
            <a:ext cx="622802" cy="412611"/>
          </a:xfrm>
          <a:prstGeom prst="mathMultiply">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endParaRPr lang="en-US" sz="1600">
              <a:latin typeface="Graphik-Medium"/>
              <a:ea typeface="Graphik-Medium"/>
              <a:cs typeface="Graphik-Medium"/>
              <a:sym typeface="Graphik Medium"/>
            </a:endParaRPr>
          </a:p>
        </p:txBody>
      </p:sp>
      <p:grpSp>
        <p:nvGrpSpPr>
          <p:cNvPr id="2" name="Group 1">
            <a:extLst>
              <a:ext uri="{FF2B5EF4-FFF2-40B4-BE49-F238E27FC236}">
                <a16:creationId xmlns:a16="http://schemas.microsoft.com/office/drawing/2014/main" id="{AEDF169B-187D-CB4B-B2E9-12A05808F78D}"/>
              </a:ext>
            </a:extLst>
          </p:cNvPr>
          <p:cNvGrpSpPr>
            <a:grpSpLocks noChangeAspect="1"/>
          </p:cNvGrpSpPr>
          <p:nvPr/>
        </p:nvGrpSpPr>
        <p:grpSpPr>
          <a:xfrm>
            <a:off x="9342271" y="5265345"/>
            <a:ext cx="917253" cy="589033"/>
            <a:chOff x="1840648" y="4818296"/>
            <a:chExt cx="966162" cy="691914"/>
          </a:xfrm>
        </p:grpSpPr>
        <p:sp>
          <p:nvSpPr>
            <p:cNvPr id="5" name="Freeform 133">
              <a:extLst>
                <a:ext uri="{FF2B5EF4-FFF2-40B4-BE49-F238E27FC236}">
                  <a16:creationId xmlns:a16="http://schemas.microsoft.com/office/drawing/2014/main" id="{DF5C48C3-2FBF-5112-F17D-040AD56023FA}"/>
                </a:ext>
              </a:extLst>
            </p:cNvPr>
            <p:cNvSpPr>
              <a:spLocks noChangeAspect="1"/>
            </p:cNvSpPr>
            <p:nvPr/>
          </p:nvSpPr>
          <p:spPr bwMode="auto">
            <a:xfrm>
              <a:off x="1840648" y="4818298"/>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FFFFFF"/>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6" name="Freeform 134">
              <a:extLst>
                <a:ext uri="{FF2B5EF4-FFF2-40B4-BE49-F238E27FC236}">
                  <a16:creationId xmlns:a16="http://schemas.microsoft.com/office/drawing/2014/main" id="{B1D30C2A-A037-4AC0-8E91-D18E4FC23EE2}"/>
                </a:ext>
              </a:extLst>
            </p:cNvPr>
            <p:cNvSpPr>
              <a:spLocks noChangeAspect="1"/>
            </p:cNvSpPr>
            <p:nvPr/>
          </p:nvSpPr>
          <p:spPr bwMode="auto">
            <a:xfrm flipH="1">
              <a:off x="2323761" y="4818296"/>
              <a:ext cx="483049" cy="691912"/>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D9D9D9"/>
            </a:solidFill>
            <a:ln w="9525" cap="flat" cmpd="sng">
              <a:solidFill>
                <a:srgbClr val="0070C0"/>
              </a:solidFill>
              <a:prstDash val="solid"/>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15" name="Oval 14">
              <a:extLst>
                <a:ext uri="{FF2B5EF4-FFF2-40B4-BE49-F238E27FC236}">
                  <a16:creationId xmlns:a16="http://schemas.microsoft.com/office/drawing/2014/main" id="{F83FD534-D123-D063-6AF0-3A9957F5AC43}"/>
                </a:ext>
              </a:extLst>
            </p:cNvPr>
            <p:cNvSpPr>
              <a:spLocks noChangeAspect="1" noChangeArrowheads="1"/>
            </p:cNvSpPr>
            <p:nvPr/>
          </p:nvSpPr>
          <p:spPr bwMode="auto">
            <a:xfrm>
              <a:off x="2201709" y="4985896"/>
              <a:ext cx="91441" cy="91439"/>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0" name="Oval 19">
              <a:extLst>
                <a:ext uri="{FF2B5EF4-FFF2-40B4-BE49-F238E27FC236}">
                  <a16:creationId xmlns:a16="http://schemas.microsoft.com/office/drawing/2014/main" id="{694AD640-23D6-69A2-843C-6C6298D2C76A}"/>
                </a:ext>
              </a:extLst>
            </p:cNvPr>
            <p:cNvSpPr>
              <a:spLocks noChangeAspect="1" noChangeArrowheads="1"/>
            </p:cNvSpPr>
            <p:nvPr/>
          </p:nvSpPr>
          <p:spPr bwMode="auto">
            <a:xfrm flipH="1">
              <a:off x="2351276" y="4985914"/>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4" name="Oval 23">
              <a:extLst>
                <a:ext uri="{FF2B5EF4-FFF2-40B4-BE49-F238E27FC236}">
                  <a16:creationId xmlns:a16="http://schemas.microsoft.com/office/drawing/2014/main" id="{62808E7C-AD72-7C99-A487-EBDD4C9DD12B}"/>
                </a:ext>
              </a:extLst>
            </p:cNvPr>
            <p:cNvSpPr>
              <a:spLocks noChangeAspect="1" noChangeArrowheads="1"/>
            </p:cNvSpPr>
            <p:nvPr/>
          </p:nvSpPr>
          <p:spPr bwMode="auto">
            <a:xfrm>
              <a:off x="2201709" y="531709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6" name="Oval 25">
              <a:extLst>
                <a:ext uri="{FF2B5EF4-FFF2-40B4-BE49-F238E27FC236}">
                  <a16:creationId xmlns:a16="http://schemas.microsoft.com/office/drawing/2014/main" id="{48FCBECA-48E2-6FC2-C52A-4B1717356485}"/>
                </a:ext>
              </a:extLst>
            </p:cNvPr>
            <p:cNvSpPr>
              <a:spLocks noChangeAspect="1" noChangeArrowheads="1"/>
            </p:cNvSpPr>
            <p:nvPr/>
          </p:nvSpPr>
          <p:spPr bwMode="auto">
            <a:xfrm flipH="1">
              <a:off x="2351276" y="5317110"/>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7" name="Oval 26">
              <a:extLst>
                <a:ext uri="{FF2B5EF4-FFF2-40B4-BE49-F238E27FC236}">
                  <a16:creationId xmlns:a16="http://schemas.microsoft.com/office/drawing/2014/main" id="{45A1E910-DBDD-955D-3E30-805890D02590}"/>
                </a:ext>
              </a:extLst>
            </p:cNvPr>
            <p:cNvSpPr>
              <a:spLocks noChangeAspect="1" noChangeArrowheads="1"/>
            </p:cNvSpPr>
            <p:nvPr/>
          </p:nvSpPr>
          <p:spPr bwMode="auto">
            <a:xfrm flipH="1">
              <a:off x="2477440"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28" name="Oval 27">
              <a:extLst>
                <a:ext uri="{FF2B5EF4-FFF2-40B4-BE49-F238E27FC236}">
                  <a16:creationId xmlns:a16="http://schemas.microsoft.com/office/drawing/2014/main" id="{EFB73179-935B-9A5C-A8B8-AE462B167DC5}"/>
                </a:ext>
              </a:extLst>
            </p:cNvPr>
            <p:cNvSpPr>
              <a:spLocks noChangeAspect="1" noChangeArrowheads="1"/>
            </p:cNvSpPr>
            <p:nvPr/>
          </p:nvSpPr>
          <p:spPr bwMode="auto">
            <a:xfrm>
              <a:off x="2077441" y="5293282"/>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31" name="Oval 30">
              <a:extLst>
                <a:ext uri="{FF2B5EF4-FFF2-40B4-BE49-F238E27FC236}">
                  <a16:creationId xmlns:a16="http://schemas.microsoft.com/office/drawing/2014/main" id="{86CEEC0F-AFD7-E199-E2D5-5BA1C41F17B9}"/>
                </a:ext>
              </a:extLst>
            </p:cNvPr>
            <p:cNvSpPr>
              <a:spLocks noChangeAspect="1" noChangeArrowheads="1"/>
            </p:cNvSpPr>
            <p:nvPr/>
          </p:nvSpPr>
          <p:spPr bwMode="auto">
            <a:xfrm flipH="1">
              <a:off x="2603604"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32" name="Oval 31">
              <a:extLst>
                <a:ext uri="{FF2B5EF4-FFF2-40B4-BE49-F238E27FC236}">
                  <a16:creationId xmlns:a16="http://schemas.microsoft.com/office/drawing/2014/main" id="{82B0C5DF-09E3-EB51-0D49-FCC67D5BB668}"/>
                </a:ext>
              </a:extLst>
            </p:cNvPr>
            <p:cNvSpPr>
              <a:spLocks noChangeAspect="1" noChangeArrowheads="1"/>
            </p:cNvSpPr>
            <p:nvPr/>
          </p:nvSpPr>
          <p:spPr bwMode="auto">
            <a:xfrm flipH="1">
              <a:off x="1953173" y="5277799"/>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sp>
          <p:nvSpPr>
            <p:cNvPr id="33" name="Arc 32">
              <a:extLst>
                <a:ext uri="{FF2B5EF4-FFF2-40B4-BE49-F238E27FC236}">
                  <a16:creationId xmlns:a16="http://schemas.microsoft.com/office/drawing/2014/main" id="{4E52425F-F2BC-608B-7289-473AD489A2A1}"/>
                </a:ext>
              </a:extLst>
            </p:cNvPr>
            <p:cNvSpPr/>
            <p:nvPr/>
          </p:nvSpPr>
          <p:spPr>
            <a:xfrm rot="5012506">
              <a:off x="2200463"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sp>
          <p:nvSpPr>
            <p:cNvPr id="34" name="Arc 33">
              <a:extLst>
                <a:ext uri="{FF2B5EF4-FFF2-40B4-BE49-F238E27FC236}">
                  <a16:creationId xmlns:a16="http://schemas.microsoft.com/office/drawing/2014/main" id="{6A48F7B4-0B63-2858-66CE-CA99AE524D0F}"/>
                </a:ext>
              </a:extLst>
            </p:cNvPr>
            <p:cNvSpPr/>
            <p:nvPr/>
          </p:nvSpPr>
          <p:spPr>
            <a:xfrm rot="16587494" flipH="1">
              <a:off x="2252986" y="5152334"/>
              <a:ext cx="197274" cy="174698"/>
            </a:xfrm>
            <a:prstGeom prst="arc">
              <a:avLst>
                <a:gd name="adj1" fmla="val 16200000"/>
                <a:gd name="adj2" fmla="val 814800"/>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sp>
          <p:nvSpPr>
            <p:cNvPr id="35" name="Arc 34">
              <a:extLst>
                <a:ext uri="{FF2B5EF4-FFF2-40B4-BE49-F238E27FC236}">
                  <a16:creationId xmlns:a16="http://schemas.microsoft.com/office/drawing/2014/main" id="{31873BD3-6BE7-9DCC-D0E2-4983C3F0B816}"/>
                </a:ext>
              </a:extLst>
            </p:cNvPr>
            <p:cNvSpPr/>
            <p:nvPr/>
          </p:nvSpPr>
          <p:spPr>
            <a:xfrm rot="7395384">
              <a:off x="2218960" y="4926421"/>
              <a:ext cx="150756" cy="174698"/>
            </a:xfrm>
            <a:prstGeom prst="arc">
              <a:avLst>
                <a:gd name="adj1" fmla="val 16200000"/>
                <a:gd name="adj2" fmla="val 21459126"/>
              </a:avLst>
            </a:prstGeom>
            <a:noFill/>
            <a:ln w="9525" cap="flat" cmpd="sng" algn="ctr">
              <a:solidFill>
                <a:srgbClr val="0070C0"/>
              </a:solidFill>
              <a:prstDash val="solid"/>
            </a:ln>
            <a:effectLst/>
          </p:spPr>
          <p:txBody>
            <a:bodyPr rtlCol="0"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457182">
                <a:defRPr/>
              </a:pPr>
              <a:endParaRPr lang="en-US" sz="1400">
                <a:ln>
                  <a:solidFill>
                    <a:srgbClr val="FFFFFF">
                      <a:alpha val="0"/>
                    </a:srgbClr>
                  </a:solidFill>
                </a:ln>
                <a:latin typeface="Calibri" panose="020F0502020204030204"/>
              </a:endParaRPr>
            </a:p>
          </p:txBody>
        </p:sp>
        <p:cxnSp>
          <p:nvCxnSpPr>
            <p:cNvPr id="36" name="Straight Connector 35">
              <a:extLst>
                <a:ext uri="{FF2B5EF4-FFF2-40B4-BE49-F238E27FC236}">
                  <a16:creationId xmlns:a16="http://schemas.microsoft.com/office/drawing/2014/main" id="{C3675462-314D-26F5-8577-0D009CBD31EA}"/>
                </a:ext>
              </a:extLst>
            </p:cNvPr>
            <p:cNvCxnSpPr>
              <a:stCxn id="15" idx="4"/>
              <a:endCxn id="24" idx="0"/>
            </p:cNvCxnSpPr>
            <p:nvPr/>
          </p:nvCxnSpPr>
          <p:spPr>
            <a:xfrm>
              <a:off x="2247429" y="5077336"/>
              <a:ext cx="0" cy="239756"/>
            </a:xfrm>
            <a:prstGeom prst="line">
              <a:avLst/>
            </a:prstGeom>
            <a:noFill/>
            <a:ln w="9525" cap="flat" cmpd="sng" algn="ctr">
              <a:solidFill>
                <a:srgbClr val="0070C0"/>
              </a:solidFill>
              <a:prstDash val="solid"/>
            </a:ln>
            <a:effectLst/>
          </p:spPr>
        </p:cxnSp>
        <p:sp>
          <p:nvSpPr>
            <p:cNvPr id="37" name="Oval 36">
              <a:extLst>
                <a:ext uri="{FF2B5EF4-FFF2-40B4-BE49-F238E27FC236}">
                  <a16:creationId xmlns:a16="http://schemas.microsoft.com/office/drawing/2014/main" id="{49EE6511-B89F-446F-7E84-D3CADD1BE4C8}"/>
                </a:ext>
              </a:extLst>
            </p:cNvPr>
            <p:cNvSpPr>
              <a:spLocks noChangeAspect="1" noChangeArrowheads="1"/>
            </p:cNvSpPr>
            <p:nvPr/>
          </p:nvSpPr>
          <p:spPr bwMode="auto">
            <a:xfrm>
              <a:off x="2201709" y="513992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38" name="Straight Connector 37">
              <a:extLst>
                <a:ext uri="{FF2B5EF4-FFF2-40B4-BE49-F238E27FC236}">
                  <a16:creationId xmlns:a16="http://schemas.microsoft.com/office/drawing/2014/main" id="{A5CB1134-9D6A-F9F8-BFFF-335044B14FDE}"/>
                </a:ext>
              </a:extLst>
            </p:cNvPr>
            <p:cNvCxnSpPr>
              <a:stCxn id="20" idx="4"/>
              <a:endCxn id="26" idx="0"/>
            </p:cNvCxnSpPr>
            <p:nvPr/>
          </p:nvCxnSpPr>
          <p:spPr>
            <a:xfrm>
              <a:off x="2396995" y="5077352"/>
              <a:ext cx="0" cy="239756"/>
            </a:xfrm>
            <a:prstGeom prst="line">
              <a:avLst/>
            </a:prstGeom>
            <a:noFill/>
            <a:ln w="9525" cap="flat" cmpd="sng" algn="ctr">
              <a:solidFill>
                <a:srgbClr val="0070C0"/>
              </a:solidFill>
              <a:prstDash val="solid"/>
            </a:ln>
            <a:effectLst/>
          </p:spPr>
        </p:cxnSp>
        <p:sp>
          <p:nvSpPr>
            <p:cNvPr id="39" name="Oval 38">
              <a:extLst>
                <a:ext uri="{FF2B5EF4-FFF2-40B4-BE49-F238E27FC236}">
                  <a16:creationId xmlns:a16="http://schemas.microsoft.com/office/drawing/2014/main" id="{481EF70A-CAF5-A564-D196-586AF6A6666C}"/>
                </a:ext>
              </a:extLst>
            </p:cNvPr>
            <p:cNvSpPr>
              <a:spLocks noChangeAspect="1" noChangeArrowheads="1"/>
            </p:cNvSpPr>
            <p:nvPr/>
          </p:nvSpPr>
          <p:spPr bwMode="auto">
            <a:xfrm flipH="1">
              <a:off x="2351275" y="5139945"/>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40" name="Straight Connector 39">
              <a:extLst>
                <a:ext uri="{FF2B5EF4-FFF2-40B4-BE49-F238E27FC236}">
                  <a16:creationId xmlns:a16="http://schemas.microsoft.com/office/drawing/2014/main" id="{E6166C3D-CAA0-5403-54B9-E1472366D73F}"/>
                </a:ext>
              </a:extLst>
            </p:cNvPr>
            <p:cNvCxnSpPr>
              <a:stCxn id="20" idx="3"/>
              <a:endCxn id="31" idx="7"/>
            </p:cNvCxnSpPr>
            <p:nvPr/>
          </p:nvCxnSpPr>
          <p:spPr>
            <a:xfrm>
              <a:off x="2429325" y="5063963"/>
              <a:ext cx="187670" cy="227227"/>
            </a:xfrm>
            <a:prstGeom prst="line">
              <a:avLst/>
            </a:prstGeom>
            <a:noFill/>
            <a:ln w="9525" cap="flat" cmpd="sng" algn="ctr">
              <a:solidFill>
                <a:srgbClr val="0070C0"/>
              </a:solidFill>
              <a:prstDash val="solid"/>
            </a:ln>
            <a:effectLst/>
          </p:spPr>
        </p:cxnSp>
        <p:sp>
          <p:nvSpPr>
            <p:cNvPr id="41" name="Oval 40">
              <a:extLst>
                <a:ext uri="{FF2B5EF4-FFF2-40B4-BE49-F238E27FC236}">
                  <a16:creationId xmlns:a16="http://schemas.microsoft.com/office/drawing/2014/main" id="{3186E524-DF66-2617-9D84-09F3E3F11C5D}"/>
                </a:ext>
              </a:extLst>
            </p:cNvPr>
            <p:cNvSpPr>
              <a:spLocks noChangeAspect="1" noChangeArrowheads="1"/>
            </p:cNvSpPr>
            <p:nvPr/>
          </p:nvSpPr>
          <p:spPr bwMode="auto">
            <a:xfrm flipH="1">
              <a:off x="2477440" y="5131857"/>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42" name="Straight Connector 41">
              <a:extLst>
                <a:ext uri="{FF2B5EF4-FFF2-40B4-BE49-F238E27FC236}">
                  <a16:creationId xmlns:a16="http://schemas.microsoft.com/office/drawing/2014/main" id="{1D829358-8B01-583D-A7EC-481BE1B3D711}"/>
                </a:ext>
              </a:extLst>
            </p:cNvPr>
            <p:cNvCxnSpPr>
              <a:stCxn id="15" idx="3"/>
              <a:endCxn id="32" idx="1"/>
            </p:cNvCxnSpPr>
            <p:nvPr/>
          </p:nvCxnSpPr>
          <p:spPr>
            <a:xfrm flipH="1">
              <a:off x="2031222" y="5063945"/>
              <a:ext cx="183878" cy="227245"/>
            </a:xfrm>
            <a:prstGeom prst="line">
              <a:avLst/>
            </a:prstGeom>
            <a:noFill/>
            <a:ln w="9525" cap="flat" cmpd="sng" algn="ctr">
              <a:solidFill>
                <a:srgbClr val="0070C0"/>
              </a:solidFill>
              <a:prstDash val="solid"/>
            </a:ln>
            <a:effectLst/>
          </p:spPr>
        </p:cxnSp>
        <p:sp>
          <p:nvSpPr>
            <p:cNvPr id="43" name="Oval 42">
              <a:extLst>
                <a:ext uri="{FF2B5EF4-FFF2-40B4-BE49-F238E27FC236}">
                  <a16:creationId xmlns:a16="http://schemas.microsoft.com/office/drawing/2014/main" id="{791CB6C2-624A-3651-38B6-594A2C5D67C4}"/>
                </a:ext>
              </a:extLst>
            </p:cNvPr>
            <p:cNvSpPr>
              <a:spLocks noChangeAspect="1" noChangeArrowheads="1"/>
            </p:cNvSpPr>
            <p:nvPr/>
          </p:nvSpPr>
          <p:spPr bwMode="auto">
            <a:xfrm>
              <a:off x="2082174" y="5131848"/>
              <a:ext cx="91440" cy="91440"/>
            </a:xfrm>
            <a:prstGeom prst="ellipse">
              <a:avLst/>
            </a:prstGeom>
            <a:solidFill>
              <a:srgbClr val="45536A"/>
            </a:solidFill>
            <a:ln w="9525">
              <a:solidFill>
                <a:srgbClr val="0070C0"/>
              </a:solidFill>
              <a:round/>
              <a:headEnd/>
              <a:tailEnd/>
            </a:ln>
            <a:effectLst/>
          </p:spPr>
          <p:txBody>
            <a:bodyPr wrap="none" anchor="ct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defTabSz="457182">
                <a:defRPr/>
              </a:pPr>
              <a:endParaRPr lang="en-US" sz="1400" kern="0">
                <a:ln>
                  <a:solidFill>
                    <a:srgbClr val="FFFFFF">
                      <a:alpha val="0"/>
                    </a:srgbClr>
                  </a:solidFill>
                </a:ln>
                <a:latin typeface="Calibri" panose="020F0502020204030204"/>
              </a:endParaRPr>
            </a:p>
          </p:txBody>
        </p:sp>
        <p:cxnSp>
          <p:nvCxnSpPr>
            <p:cNvPr id="44" name="Straight Connector 43">
              <a:extLst>
                <a:ext uri="{FF2B5EF4-FFF2-40B4-BE49-F238E27FC236}">
                  <a16:creationId xmlns:a16="http://schemas.microsoft.com/office/drawing/2014/main" id="{0267CB8C-4177-189A-743A-3F6E39336814}"/>
                </a:ext>
              </a:extLst>
            </p:cNvPr>
            <p:cNvCxnSpPr>
              <a:stCxn id="37" idx="3"/>
              <a:endCxn id="28" idx="7"/>
            </p:cNvCxnSpPr>
            <p:nvPr/>
          </p:nvCxnSpPr>
          <p:spPr>
            <a:xfrm flipH="1">
              <a:off x="2155491" y="5217976"/>
              <a:ext cx="59609" cy="88697"/>
            </a:xfrm>
            <a:prstGeom prst="line">
              <a:avLst/>
            </a:prstGeom>
            <a:noFill/>
            <a:ln w="9525" cap="flat" cmpd="sng" algn="ctr">
              <a:solidFill>
                <a:srgbClr val="0070C0"/>
              </a:solidFill>
              <a:prstDash val="solid"/>
            </a:ln>
            <a:effectLst/>
          </p:spPr>
        </p:cxnSp>
        <p:cxnSp>
          <p:nvCxnSpPr>
            <p:cNvPr id="45" name="Straight Connector 44">
              <a:extLst>
                <a:ext uri="{FF2B5EF4-FFF2-40B4-BE49-F238E27FC236}">
                  <a16:creationId xmlns:a16="http://schemas.microsoft.com/office/drawing/2014/main" id="{AA55D53A-A353-52A8-6235-0CFDBF8102DD}"/>
                </a:ext>
              </a:extLst>
            </p:cNvPr>
            <p:cNvCxnSpPr>
              <a:stCxn id="39" idx="3"/>
              <a:endCxn id="27" idx="7"/>
            </p:cNvCxnSpPr>
            <p:nvPr/>
          </p:nvCxnSpPr>
          <p:spPr>
            <a:xfrm>
              <a:off x="2429325" y="5217994"/>
              <a:ext cx="61506" cy="88679"/>
            </a:xfrm>
            <a:prstGeom prst="line">
              <a:avLst/>
            </a:prstGeom>
            <a:noFill/>
            <a:ln w="9525" cap="flat" cmpd="sng" algn="ctr">
              <a:solidFill>
                <a:srgbClr val="0070C0"/>
              </a:solidFill>
              <a:prstDash val="solid"/>
            </a:ln>
            <a:effectLst/>
          </p:spPr>
        </p:cxnSp>
      </p:grpSp>
      <p:sp>
        <p:nvSpPr>
          <p:cNvPr id="47" name="TextBox 46">
            <a:extLst>
              <a:ext uri="{FF2B5EF4-FFF2-40B4-BE49-F238E27FC236}">
                <a16:creationId xmlns:a16="http://schemas.microsoft.com/office/drawing/2014/main" id="{4B13BBDC-18DD-C7F1-DCD0-C87E64828089}"/>
              </a:ext>
            </a:extLst>
          </p:cNvPr>
          <p:cNvSpPr txBox="1"/>
          <p:nvPr/>
        </p:nvSpPr>
        <p:spPr>
          <a:xfrm>
            <a:off x="9301777" y="5935290"/>
            <a:ext cx="1050544"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r>
              <a:rPr lang="en-US" sz="1200">
                <a:latin typeface="Graphik"/>
                <a:ea typeface="Graphik"/>
                <a:cs typeface="Graphik"/>
                <a:sym typeface="Graphik"/>
              </a:rPr>
              <a:t>Active Directory</a:t>
            </a:r>
          </a:p>
        </p:txBody>
      </p:sp>
    </p:spTree>
    <p:extLst>
      <p:ext uri="{BB962C8B-B14F-4D97-AF65-F5344CB8AC3E}">
        <p14:creationId xmlns:p14="http://schemas.microsoft.com/office/powerpoint/2010/main" val="3895310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childTnLst>
                          </p:cTn>
                        </p:par>
                        <p:par>
                          <p:cTn id="31" fill="hold">
                            <p:stCondLst>
                              <p:cond delay="500"/>
                            </p:stCondLst>
                            <p:childTnLst>
                              <p:par>
                                <p:cTn id="32" presetID="0" presetClass="path" presetSubtype="0" accel="50000" decel="50000" fill="hold" grpId="1" nodeType="afterEffect">
                                  <p:stCondLst>
                                    <p:cond delay="0"/>
                                  </p:stCondLst>
                                  <p:childTnLst>
                                    <p:animMotion origin="layout" path="M -1.45833E-6 3.7037E-6 C 0.0586 0.04583 0.11719 0.09166 0.13151 0.11342 " pathEditMode="relative" rAng="0" ptsTypes="AA">
                                      <p:cBhvr>
                                        <p:cTn id="33" dur="2000" fill="hold"/>
                                        <p:tgtEl>
                                          <p:spTgt spid="25"/>
                                        </p:tgtEl>
                                        <p:attrNameLst>
                                          <p:attrName>ppt_x</p:attrName>
                                          <p:attrName>ppt_y</p:attrName>
                                        </p:attrNameLst>
                                      </p:cBhvr>
                                      <p:rCtr x="6576" y="5671"/>
                                    </p:animMotion>
                                  </p:childTnLst>
                                </p:cTn>
                              </p:par>
                            </p:childTnLst>
                          </p:cTn>
                        </p:par>
                        <p:par>
                          <p:cTn id="34" fill="hold">
                            <p:stCondLst>
                              <p:cond delay="2500"/>
                            </p:stCondLst>
                            <p:childTnLst>
                              <p:par>
                                <p:cTn id="35" presetID="49" presetClass="entr" presetSubtype="0" decel="100000" fill="hold" grpId="0"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 calcmode="lin" valueType="num">
                                      <p:cBhvr>
                                        <p:cTn id="39" dur="500" fill="hold"/>
                                        <p:tgtEl>
                                          <p:spTgt spid="29"/>
                                        </p:tgtEl>
                                        <p:attrNameLst>
                                          <p:attrName>style.rotation</p:attrName>
                                        </p:attrNameLst>
                                      </p:cBhvr>
                                      <p:tavLst>
                                        <p:tav tm="0">
                                          <p:val>
                                            <p:fltVal val="360"/>
                                          </p:val>
                                        </p:tav>
                                        <p:tav tm="100000">
                                          <p:val>
                                            <p:fltVal val="0"/>
                                          </p:val>
                                        </p:tav>
                                      </p:tavLst>
                                    </p:anim>
                                    <p:animEffect transition="in" filter="fade">
                                      <p:cBhvr>
                                        <p:cTn id="40" dur="500"/>
                                        <p:tgtEl>
                                          <p:spTgt spid="29"/>
                                        </p:tgtEl>
                                      </p:cBhvr>
                                    </p:animEffect>
                                  </p:childTnLst>
                                </p:cTn>
                              </p:par>
                            </p:childTnLst>
                          </p:cTn>
                        </p:par>
                        <p:par>
                          <p:cTn id="41" fill="hold">
                            <p:stCondLst>
                              <p:cond delay="3000"/>
                            </p:stCondLst>
                            <p:childTnLst>
                              <p:par>
                                <p:cTn id="42" presetID="10" presetClass="exit" presetSubtype="0" fill="hold" grpId="2" nodeType="after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animEffect transition="in" filter="fade">
                                      <p:cBhvr>
                                        <p:cTn id="49" dur="500"/>
                                        <p:tgtEl>
                                          <p:spTgt spid="4">
                                            <p:txEl>
                                              <p:pRg st="6" end="6"/>
                                            </p:txEl>
                                          </p:spTgt>
                                        </p:tgtEl>
                                      </p:cBhvr>
                                    </p:animEffect>
                                  </p:childTnLst>
                                </p:cTn>
                              </p:par>
                            </p:childTnLst>
                          </p:cTn>
                        </p:par>
                        <p:par>
                          <p:cTn id="50" fill="hold">
                            <p:stCondLst>
                              <p:cond delay="500"/>
                            </p:stCondLst>
                            <p:childTnLst>
                              <p:par>
                                <p:cTn id="51" presetID="22" presetClass="entr" presetSubtype="1" fill="hold" nodeType="after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wipe(up)">
                                      <p:cBhvr>
                                        <p:cTn id="53" dur="500"/>
                                        <p:tgtEl>
                                          <p:spTgt spid="12"/>
                                        </p:tgtEl>
                                      </p:cBhvr>
                                    </p:animEffect>
                                  </p:childTnLst>
                                </p:cTn>
                              </p:par>
                            </p:childTnLst>
                          </p:cTn>
                        </p:par>
                        <p:par>
                          <p:cTn id="54" fill="hold">
                            <p:stCondLst>
                              <p:cond delay="1000"/>
                            </p:stCondLst>
                            <p:childTnLst>
                              <p:par>
                                <p:cTn id="55" presetID="49" presetClass="entr" presetSubtype="0" decel="10000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anim calcmode="lin" valueType="num">
                                      <p:cBhvr>
                                        <p:cTn id="59" dur="500" fill="hold"/>
                                        <p:tgtEl>
                                          <p:spTgt spid="30"/>
                                        </p:tgtEl>
                                        <p:attrNameLst>
                                          <p:attrName>style.rotation</p:attrName>
                                        </p:attrNameLst>
                                      </p:cBhvr>
                                      <p:tavLst>
                                        <p:tav tm="0">
                                          <p:val>
                                            <p:fltVal val="360"/>
                                          </p:val>
                                        </p:tav>
                                        <p:tav tm="100000">
                                          <p:val>
                                            <p:fltVal val="0"/>
                                          </p:val>
                                        </p:tav>
                                      </p:tavLst>
                                    </p:anim>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25" grpId="2"/>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7C0848-DDFD-51BC-4CB9-2E3BFCF77F30}"/>
              </a:ext>
            </a:extLst>
          </p:cNvPr>
          <p:cNvSpPr>
            <a:spLocks noGrp="1"/>
          </p:cNvSpPr>
          <p:nvPr>
            <p:ph type="title"/>
          </p:nvPr>
        </p:nvSpPr>
        <p:spPr>
          <a:xfrm>
            <a:off x="635000" y="161365"/>
            <a:ext cx="4826000" cy="1129553"/>
          </a:xfrm>
        </p:spPr>
        <p:txBody>
          <a:bodyPr>
            <a:noAutofit/>
          </a:bodyPr>
          <a:lstStyle/>
          <a:p>
            <a:r>
              <a:rPr lang="en-US" sz="2700"/>
              <a:t>Recommendation 3: SSO – Modernize w/ Modern Auth</a:t>
            </a:r>
          </a:p>
        </p:txBody>
      </p:sp>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4826000" cy="4834965"/>
          </a:xfrm>
        </p:spPr>
        <p:txBody>
          <a:bodyPr>
            <a:normAutofit lnSpcReduction="10000"/>
          </a:bodyPr>
          <a:lstStyle/>
          <a:p>
            <a:r>
              <a:rPr lang="en-US" dirty="0"/>
              <a:t>The solution is Modern Auth!</a:t>
            </a:r>
          </a:p>
          <a:p>
            <a:pPr lvl="1"/>
            <a:r>
              <a:rPr lang="en-US" dirty="0"/>
              <a:t>SAML – good</a:t>
            </a:r>
          </a:p>
          <a:p>
            <a:pPr lvl="1"/>
            <a:r>
              <a:rPr lang="en-US" dirty="0"/>
              <a:t>OpenID Connect and OAuth 2 - better!</a:t>
            </a:r>
          </a:p>
          <a:p>
            <a:r>
              <a:rPr lang="en-US" dirty="0"/>
              <a:t>The key advantage of Modern Auth is that it is web-based</a:t>
            </a:r>
          </a:p>
          <a:p>
            <a:pPr lvl="1"/>
            <a:r>
              <a:rPr lang="en-US" dirty="0"/>
              <a:t>The flexibility of web technology gives us many security options:</a:t>
            </a:r>
          </a:p>
          <a:p>
            <a:pPr lvl="2"/>
            <a:r>
              <a:rPr lang="en-US" dirty="0"/>
              <a:t>Challenge for certificates</a:t>
            </a:r>
          </a:p>
          <a:p>
            <a:pPr lvl="2"/>
            <a:r>
              <a:rPr lang="en-US" dirty="0"/>
              <a:t>Many forms of MFA (FIDO2, Auth apps, Smartcards, SMS codes etc.)</a:t>
            </a:r>
          </a:p>
          <a:p>
            <a:pPr lvl="2"/>
            <a:r>
              <a:rPr lang="en-US" dirty="0"/>
              <a:t>Direct traffic through proxied sessions to block downloads</a:t>
            </a:r>
          </a:p>
          <a:p>
            <a:pPr lvl="2"/>
            <a:r>
              <a:rPr lang="en-US" dirty="0"/>
              <a:t>And much more!</a:t>
            </a:r>
          </a:p>
          <a:p>
            <a:endParaRPr lang="en-US" dirty="0"/>
          </a:p>
        </p:txBody>
      </p:sp>
      <p:pic>
        <p:nvPicPr>
          <p:cNvPr id="1026" name="Picture 2" descr="See the source image">
            <a:extLst>
              <a:ext uri="{FF2B5EF4-FFF2-40B4-BE49-F238E27FC236}">
                <a16:creationId xmlns:a16="http://schemas.microsoft.com/office/drawing/2014/main" id="{332E2D04-C0EA-BCE6-B6AA-8E195D8B5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6841" y="272863"/>
            <a:ext cx="6117815" cy="40122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A6DDE4A0-60A7-2B42-7532-C6AB5BC15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9906" y="2506009"/>
            <a:ext cx="2294255" cy="40791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4740CD7-0D7C-9924-CB52-D7C7F1019EAE}"/>
              </a:ext>
            </a:extLst>
          </p:cNvPr>
          <p:cNvPicPr>
            <a:picLocks noChangeAspect="1"/>
          </p:cNvPicPr>
          <p:nvPr/>
        </p:nvPicPr>
        <p:blipFill>
          <a:blip r:embed="rId5"/>
          <a:stretch>
            <a:fillRect/>
          </a:stretch>
        </p:blipFill>
        <p:spPr>
          <a:xfrm>
            <a:off x="8682858" y="2806887"/>
            <a:ext cx="3213100" cy="3778250"/>
          </a:xfrm>
          <a:prstGeom prst="rect">
            <a:avLst/>
          </a:prstGeom>
        </p:spPr>
      </p:pic>
    </p:spTree>
    <p:extLst>
      <p:ext uri="{BB962C8B-B14F-4D97-AF65-F5344CB8AC3E}">
        <p14:creationId xmlns:p14="http://schemas.microsoft.com/office/powerpoint/2010/main" val="351118845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par>
                                <p:cTn id="12" presetID="10" presetClass="entr" presetSubtype="0" fill="hold" nodeType="withEffect">
                                  <p:stCondLst>
                                    <p:cond delay="50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500"/>
                                        <p:tgtEl>
                                          <p:spTgt spid="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Effect transition="in" filter="fade">
                                      <p:cBhvr>
                                        <p:cTn id="30" dur="500"/>
                                        <p:tgtEl>
                                          <p:spTgt spid="4">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animEffect transition="in" filter="fade">
                                      <p:cBhvr>
                                        <p:cTn id="33" dur="500"/>
                                        <p:tgtEl>
                                          <p:spTgt spid="4">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animEffect transition="in" filter="fade">
                                      <p:cBhvr>
                                        <p:cTn id="39" dur="500"/>
                                        <p:tgtEl>
                                          <p:spTgt spid="4">
                                            <p:txEl>
                                              <p:pRg st="8" end="8"/>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28"/>
                                        </p:tgtEl>
                                        <p:attrNameLst>
                                          <p:attrName>style.visibility</p:attrName>
                                        </p:attrNameLst>
                                      </p:cBhvr>
                                      <p:to>
                                        <p:strVal val="visible"/>
                                      </p:to>
                                    </p:set>
                                    <p:animEffect transition="in" filter="fade">
                                      <p:cBhvr>
                                        <p:cTn id="42" dur="500"/>
                                        <p:tgtEl>
                                          <p:spTgt spid="1028"/>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DCC5A-E759-B757-4E93-244513509C98}"/>
              </a:ext>
            </a:extLst>
          </p:cNvPr>
          <p:cNvSpPr>
            <a:spLocks noGrp="1"/>
          </p:cNvSpPr>
          <p:nvPr>
            <p:ph type="title"/>
          </p:nvPr>
        </p:nvSpPr>
        <p:spPr/>
        <p:txBody>
          <a:bodyPr>
            <a:normAutofit fontScale="90000"/>
          </a:bodyPr>
          <a:lstStyle/>
          <a:p>
            <a:r>
              <a:rPr lang="en-US" sz="4400"/>
              <a:t>Recommendation 3: SSO – Modernize w/ Modern Auth</a:t>
            </a:r>
            <a:endParaRPr lang="en-US">
              <a:latin typeface="+mj-lt"/>
            </a:endParaRPr>
          </a:p>
        </p:txBody>
      </p:sp>
      <p:sp>
        <p:nvSpPr>
          <p:cNvPr id="216" name="Rectangle 215">
            <a:extLst>
              <a:ext uri="{FF2B5EF4-FFF2-40B4-BE49-F238E27FC236}">
                <a16:creationId xmlns:a16="http://schemas.microsoft.com/office/drawing/2014/main" id="{72FF2547-1A53-D35D-BB23-41972E9F61F1}"/>
              </a:ext>
            </a:extLst>
          </p:cNvPr>
          <p:cNvSpPr/>
          <p:nvPr/>
        </p:nvSpPr>
        <p:spPr bwMode="auto">
          <a:xfrm>
            <a:off x="429411" y="1713493"/>
            <a:ext cx="11229007" cy="1812030"/>
          </a:xfrm>
          <a:prstGeom prst="rect">
            <a:avLst/>
          </a:prstGeom>
          <a:solidFill>
            <a:srgbClr val="FFFFFF"/>
          </a:solidFill>
          <a:ln w="9525" cap="flat" cmpd="sng" algn="ctr">
            <a:noFill/>
            <a:prstDash val="solid"/>
          </a:ln>
          <a:effectLst>
            <a:outerShdw blurRad="254000" dist="76200" dir="2700000" algn="tl" rotWithShape="0">
              <a:prstClr val="black">
                <a:alpha val="40000"/>
              </a:prstClr>
            </a:outerShdw>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endParaRPr lang="en-US" sz="1800" b="1" err="1">
              <a:solidFill>
                <a:srgbClr val="0078D4">
                  <a:lumMod val="75000"/>
                </a:srgbClr>
              </a:solidFill>
              <a:latin typeface="Graphik" panose="020B0503030202060203" pitchFamily="34" charset="77"/>
            </a:endParaRPr>
          </a:p>
        </p:txBody>
      </p:sp>
      <p:sp>
        <p:nvSpPr>
          <p:cNvPr id="217" name="Rectangle 216">
            <a:extLst>
              <a:ext uri="{FF2B5EF4-FFF2-40B4-BE49-F238E27FC236}">
                <a16:creationId xmlns:a16="http://schemas.microsoft.com/office/drawing/2014/main" id="{49CD95B8-10A1-BB8C-2C8A-13A4795D9A42}"/>
              </a:ext>
            </a:extLst>
          </p:cNvPr>
          <p:cNvSpPr/>
          <p:nvPr/>
        </p:nvSpPr>
        <p:spPr bwMode="auto">
          <a:xfrm>
            <a:off x="3003072" y="1715267"/>
            <a:ext cx="1409344" cy="1812030"/>
          </a:xfrm>
          <a:prstGeom prst="rect">
            <a:avLst/>
          </a:prstGeom>
          <a:solidFill>
            <a:srgbClr val="107C10">
              <a:lumMod val="20000"/>
              <a:lumOff val="80000"/>
              <a:alpha val="50000"/>
            </a:srgbClr>
          </a:solidFill>
          <a:ln w="25400" cap="flat" cmpd="sng" algn="ctr">
            <a:solidFill>
              <a:srgbClr val="737373">
                <a:lumMod val="75000"/>
              </a:srgbClr>
            </a:solidFill>
            <a:prstDash val="sys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defTabSz="914400">
              <a:defRPr/>
            </a:pPr>
            <a:r>
              <a:rPr lang="en-US" sz="900" b="1" dirty="0">
                <a:gradFill>
                  <a:gsLst>
                    <a:gs pos="0">
                      <a:srgbClr val="737373">
                        <a:lumMod val="75000"/>
                      </a:srgbClr>
                    </a:gs>
                    <a:gs pos="100000">
                      <a:srgbClr val="737373">
                        <a:lumMod val="75000"/>
                      </a:srgbClr>
                    </a:gs>
                  </a:gsLst>
                  <a:lin ang="5400000" scaled="1"/>
                </a:gradFill>
                <a:latin typeface="Graphik" panose="020B0503030202060203" pitchFamily="34" charset="77"/>
                <a:cs typeface="Segoe UI Semibold" panose="020B0702040204020203" pitchFamily="34" charset="0"/>
              </a:rPr>
              <a:t>   Per User/Device</a:t>
            </a:r>
          </a:p>
        </p:txBody>
      </p:sp>
      <p:sp>
        <p:nvSpPr>
          <p:cNvPr id="218" name="Rectangle 217">
            <a:extLst>
              <a:ext uri="{FF2B5EF4-FFF2-40B4-BE49-F238E27FC236}">
                <a16:creationId xmlns:a16="http://schemas.microsoft.com/office/drawing/2014/main" id="{7A260BBF-5DCE-B955-BA0E-CEB20F430477}"/>
              </a:ext>
            </a:extLst>
          </p:cNvPr>
          <p:cNvSpPr/>
          <p:nvPr/>
        </p:nvSpPr>
        <p:spPr bwMode="auto">
          <a:xfrm>
            <a:off x="4934765" y="1686889"/>
            <a:ext cx="4578605" cy="1812030"/>
          </a:xfrm>
          <a:prstGeom prst="rect">
            <a:avLst/>
          </a:prstGeom>
          <a:solidFill>
            <a:srgbClr val="0078D4">
              <a:lumMod val="20000"/>
              <a:lumOff val="80000"/>
              <a:alpha val="34000"/>
            </a:srgbClr>
          </a:solidFill>
          <a:ln w="25400" cap="flat" cmpd="sng" algn="ctr">
            <a:solidFill>
              <a:srgbClr val="1A1A1A"/>
            </a:solidFill>
            <a:prstDash val="sysDot"/>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defTabSz="914400">
              <a:defRPr/>
            </a:pPr>
            <a:r>
              <a:rPr lang="en-US" sz="900" b="1">
                <a:gradFill>
                  <a:gsLst>
                    <a:gs pos="0">
                      <a:srgbClr val="1A1A1A"/>
                    </a:gs>
                    <a:gs pos="100000">
                      <a:srgbClr val="0D0D0D"/>
                    </a:gs>
                  </a:gsLst>
                  <a:lin ang="5400000" scaled="1"/>
                </a:gradFill>
                <a:latin typeface="Graphik" panose="020B0503030202060203" pitchFamily="34" charset="77"/>
                <a:cs typeface="Segoe UI Semibold" panose="020B0702040204020203" pitchFamily="34" charset="0"/>
              </a:rPr>
              <a:t>Per Application</a:t>
            </a:r>
          </a:p>
        </p:txBody>
      </p:sp>
      <p:cxnSp>
        <p:nvCxnSpPr>
          <p:cNvPr id="220" name="Connector: Elbow 128">
            <a:extLst>
              <a:ext uri="{FF2B5EF4-FFF2-40B4-BE49-F238E27FC236}">
                <a16:creationId xmlns:a16="http://schemas.microsoft.com/office/drawing/2014/main" id="{0C753393-3729-97F5-79FF-45B715A252D5}"/>
              </a:ext>
            </a:extLst>
          </p:cNvPr>
          <p:cNvCxnSpPr>
            <a:cxnSpLocks/>
          </p:cNvCxnSpPr>
          <p:nvPr/>
        </p:nvCxnSpPr>
        <p:spPr>
          <a:xfrm rot="10800000">
            <a:off x="7125061" y="2411650"/>
            <a:ext cx="731520" cy="258940"/>
          </a:xfrm>
          <a:prstGeom prst="bentConnector3">
            <a:avLst>
              <a:gd name="adj1" fmla="val 50000"/>
            </a:avLst>
          </a:prstGeom>
          <a:noFill/>
          <a:ln w="25400" cap="flat" cmpd="sng" algn="ctr">
            <a:solidFill>
              <a:srgbClr val="1A1A1A"/>
            </a:solidFill>
            <a:prstDash val="solid"/>
            <a:headEnd type="arrow" w="med" len="med"/>
            <a:tailEnd type="none" w="med" len="med"/>
          </a:ln>
          <a:effectLst/>
        </p:spPr>
      </p:cxnSp>
      <p:cxnSp>
        <p:nvCxnSpPr>
          <p:cNvPr id="221" name="Connector: Elbow 125">
            <a:extLst>
              <a:ext uri="{FF2B5EF4-FFF2-40B4-BE49-F238E27FC236}">
                <a16:creationId xmlns:a16="http://schemas.microsoft.com/office/drawing/2014/main" id="{794B6936-7CB3-6780-359C-4EA29CAB9E44}"/>
              </a:ext>
            </a:extLst>
          </p:cNvPr>
          <p:cNvCxnSpPr>
            <a:cxnSpLocks/>
          </p:cNvCxnSpPr>
          <p:nvPr/>
        </p:nvCxnSpPr>
        <p:spPr>
          <a:xfrm rot="10800000" flipV="1">
            <a:off x="7134482" y="2098323"/>
            <a:ext cx="731520" cy="313327"/>
          </a:xfrm>
          <a:prstGeom prst="bentConnector3">
            <a:avLst>
              <a:gd name="adj1" fmla="val 51220"/>
            </a:avLst>
          </a:prstGeom>
          <a:noFill/>
          <a:ln w="25400" cap="flat" cmpd="sng" algn="ctr">
            <a:solidFill>
              <a:srgbClr val="1A1A1A"/>
            </a:solidFill>
            <a:prstDash val="solid"/>
            <a:headEnd type="arrow" w="med" len="med"/>
            <a:tailEnd type="none" w="med" len="med"/>
          </a:ln>
          <a:effectLst/>
        </p:spPr>
      </p:cxnSp>
      <p:sp>
        <p:nvSpPr>
          <p:cNvPr id="222" name="Speech Bubble: Rectangle 130">
            <a:extLst>
              <a:ext uri="{FF2B5EF4-FFF2-40B4-BE49-F238E27FC236}">
                <a16:creationId xmlns:a16="http://schemas.microsoft.com/office/drawing/2014/main" id="{7C090CF0-7FE6-6124-FCF2-21F5FB7CE2BA}"/>
              </a:ext>
            </a:extLst>
          </p:cNvPr>
          <p:cNvSpPr/>
          <p:nvPr/>
        </p:nvSpPr>
        <p:spPr bwMode="auto">
          <a:xfrm>
            <a:off x="9638401" y="1516529"/>
            <a:ext cx="2124188" cy="1793495"/>
          </a:xfrm>
          <a:prstGeom prst="wedgeRectCallout">
            <a:avLst>
              <a:gd name="adj1" fmla="val -11184"/>
              <a:gd name="adj2" fmla="val 5548"/>
            </a:avLst>
          </a:prstGeom>
          <a:solidFill>
            <a:srgbClr val="FFFFFF"/>
          </a:solidFill>
          <a:ln w="9525" cap="flat" cmpd="sng" algn="ctr">
            <a:noFill/>
            <a:prstDash val="solid"/>
          </a:ln>
          <a:effectLst/>
        </p:spPr>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p>
            <a:pPr defTabSz="932472" fontAlgn="base">
              <a:spcBef>
                <a:spcPct val="0"/>
              </a:spcBef>
              <a:spcAft>
                <a:spcPts val="600"/>
              </a:spcAft>
              <a:defRPr/>
            </a:pPr>
            <a:r>
              <a:rPr lang="en-US" sz="1400" b="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Our Goal: Prompt </a:t>
            </a:r>
            <a:r>
              <a:rPr lang="en-US" sz="1400" b="1"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Once</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user</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device </a:t>
            </a:r>
          </a:p>
          <a:p>
            <a:pPr marL="171450" indent="-171450" defTabSz="932472" fontAlgn="base">
              <a:spcBef>
                <a:spcPct val="0"/>
              </a:spcBef>
              <a:spcAft>
                <a:spcPts val="600"/>
              </a:spcAft>
              <a:buFont typeface="Arial" panose="020B0604020202020204" pitchFamily="34" charset="0"/>
              <a:buChar char="•"/>
              <a:defRPr/>
            </a:pPr>
            <a:r>
              <a:rPr lang="en-US" sz="900" i="1">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per password change</a:t>
            </a:r>
          </a:p>
          <a:p>
            <a:pPr defTabSz="932472" fontAlgn="base">
              <a:spcBef>
                <a:spcPct val="0"/>
              </a:spcBef>
              <a:spcAft>
                <a:spcPts val="600"/>
              </a:spcAft>
              <a:defRPr/>
            </a:pPr>
            <a:r>
              <a:rPr lang="en-US" sz="900">
                <a:gradFill>
                  <a:gsLst>
                    <a:gs pos="83000">
                      <a:srgbClr val="1A1A1A"/>
                    </a:gs>
                    <a:gs pos="100000">
                      <a:srgbClr val="0D0D0D"/>
                    </a:gs>
                  </a:gsLst>
                  <a:lin ang="5400000" scaled="1"/>
                </a:gradFill>
                <a:latin typeface="Graphik" panose="020B0503030202060203" pitchFamily="34" charset="77"/>
                <a:cs typeface="Segoe UI Semibold" panose="020B0702040204020203" pitchFamily="34" charset="0"/>
              </a:rPr>
              <a:t>Don’t bother user unless these change</a:t>
            </a:r>
          </a:p>
        </p:txBody>
      </p:sp>
      <p:cxnSp>
        <p:nvCxnSpPr>
          <p:cNvPr id="223" name="Connector: Elbow 142">
            <a:extLst>
              <a:ext uri="{FF2B5EF4-FFF2-40B4-BE49-F238E27FC236}">
                <a16:creationId xmlns:a16="http://schemas.microsoft.com/office/drawing/2014/main" id="{4BCCC502-76C2-932D-6B5D-A0DA849BE430}"/>
              </a:ext>
            </a:extLst>
          </p:cNvPr>
          <p:cNvCxnSpPr>
            <a:cxnSpLocks/>
          </p:cNvCxnSpPr>
          <p:nvPr/>
        </p:nvCxnSpPr>
        <p:spPr>
          <a:xfrm rot="10800000" flipV="1">
            <a:off x="1730574" y="2142859"/>
            <a:ext cx="1629717" cy="274320"/>
          </a:xfrm>
          <a:prstGeom prst="bentConnector3">
            <a:avLst>
              <a:gd name="adj1" fmla="val 91177"/>
            </a:avLst>
          </a:prstGeom>
          <a:noFill/>
          <a:ln w="25400" cap="flat" cmpd="sng" algn="ctr">
            <a:solidFill>
              <a:srgbClr val="1A1A1A"/>
            </a:solidFill>
            <a:prstDash val="solid"/>
            <a:headEnd type="arrow" w="med" len="med"/>
            <a:tailEnd type="none" w="med" len="med"/>
          </a:ln>
          <a:effectLst/>
        </p:spPr>
      </p:cxnSp>
      <p:grpSp>
        <p:nvGrpSpPr>
          <p:cNvPr id="224" name="Group 223">
            <a:extLst>
              <a:ext uri="{FF2B5EF4-FFF2-40B4-BE49-F238E27FC236}">
                <a16:creationId xmlns:a16="http://schemas.microsoft.com/office/drawing/2014/main" id="{0226D1FC-4AC0-47C2-3650-0FA14F013302}"/>
              </a:ext>
            </a:extLst>
          </p:cNvPr>
          <p:cNvGrpSpPr/>
          <p:nvPr/>
        </p:nvGrpSpPr>
        <p:grpSpPr>
          <a:xfrm>
            <a:off x="2123399" y="1986115"/>
            <a:ext cx="441812" cy="297755"/>
            <a:chOff x="2069032" y="1044961"/>
            <a:chExt cx="243072" cy="163816"/>
          </a:xfrm>
        </p:grpSpPr>
        <p:grpSp>
          <p:nvGrpSpPr>
            <p:cNvPr id="225" name="Group 224">
              <a:extLst>
                <a:ext uri="{FF2B5EF4-FFF2-40B4-BE49-F238E27FC236}">
                  <a16:creationId xmlns:a16="http://schemas.microsoft.com/office/drawing/2014/main" id="{3C79DD83-6F82-1C21-D64F-B9FD7DD25F2C}"/>
                </a:ext>
              </a:extLst>
            </p:cNvPr>
            <p:cNvGrpSpPr/>
            <p:nvPr/>
          </p:nvGrpSpPr>
          <p:grpSpPr>
            <a:xfrm>
              <a:off x="2213429" y="1044961"/>
              <a:ext cx="98675" cy="163816"/>
              <a:chOff x="7084723" y="1610486"/>
              <a:chExt cx="212660" cy="353049"/>
            </a:xfrm>
          </p:grpSpPr>
          <p:sp>
            <p:nvSpPr>
              <p:cNvPr id="239" name="Rectangle 238">
                <a:extLst>
                  <a:ext uri="{FF2B5EF4-FFF2-40B4-BE49-F238E27FC236}">
                    <a16:creationId xmlns:a16="http://schemas.microsoft.com/office/drawing/2014/main" id="{18B55482-B238-84B5-928D-C4AA14B4948B}"/>
                  </a:ext>
                </a:extLst>
              </p:cNvPr>
              <p:cNvSpPr/>
              <p:nvPr/>
            </p:nvSpPr>
            <p:spPr bwMode="auto">
              <a:xfrm>
                <a:off x="7085519" y="1610486"/>
                <a:ext cx="211864" cy="353049"/>
              </a:xfrm>
              <a:prstGeom prst="rect">
                <a:avLst/>
              </a:prstGeom>
              <a:solidFill>
                <a:srgbClr val="5C2D9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40" name="Group 239">
                <a:extLst>
                  <a:ext uri="{FF2B5EF4-FFF2-40B4-BE49-F238E27FC236}">
                    <a16:creationId xmlns:a16="http://schemas.microsoft.com/office/drawing/2014/main" id="{F426C183-9F48-E279-7505-33E193F9FF36}"/>
                  </a:ext>
                </a:extLst>
              </p:cNvPr>
              <p:cNvGrpSpPr/>
              <p:nvPr/>
            </p:nvGrpSpPr>
            <p:grpSpPr>
              <a:xfrm>
                <a:off x="7138556" y="1706457"/>
                <a:ext cx="104198" cy="130248"/>
                <a:chOff x="9444088" y="2885171"/>
                <a:chExt cx="107950" cy="134938"/>
              </a:xfrm>
              <a:solidFill>
                <a:srgbClr val="FFFFFF"/>
              </a:solidFill>
            </p:grpSpPr>
            <p:sp>
              <p:nvSpPr>
                <p:cNvPr id="243" name="Freeform 26">
                  <a:extLst>
                    <a:ext uri="{FF2B5EF4-FFF2-40B4-BE49-F238E27FC236}">
                      <a16:creationId xmlns:a16="http://schemas.microsoft.com/office/drawing/2014/main" id="{EC1859C6-3CDF-A8E9-73C5-76F1A8154E9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44" name="Freeform 27">
                  <a:extLst>
                    <a:ext uri="{FF2B5EF4-FFF2-40B4-BE49-F238E27FC236}">
                      <a16:creationId xmlns:a16="http://schemas.microsoft.com/office/drawing/2014/main" id="{7BEF5C1E-D28E-CB8F-627D-7915DABF0904}"/>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41" name="CellPhone_E8EA">
                <a:extLst>
                  <a:ext uri="{FF2B5EF4-FFF2-40B4-BE49-F238E27FC236}">
                    <a16:creationId xmlns:a16="http://schemas.microsoft.com/office/drawing/2014/main" id="{489C4331-E5A2-C2EA-3F4E-F84A1080E646}"/>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42" name="Straight Connector 241">
                <a:extLst>
                  <a:ext uri="{FF2B5EF4-FFF2-40B4-BE49-F238E27FC236}">
                    <a16:creationId xmlns:a16="http://schemas.microsoft.com/office/drawing/2014/main" id="{65FA2FA1-0058-AC84-38F0-B4D6153926AF}"/>
                  </a:ext>
                </a:extLst>
              </p:cNvPr>
              <p:cNvCxnSpPr>
                <a:cxnSpLocks/>
              </p:cNvCxnSpPr>
              <p:nvPr/>
            </p:nvCxnSpPr>
            <p:spPr>
              <a:xfrm>
                <a:off x="7165583" y="1916461"/>
                <a:ext cx="47081" cy="0"/>
              </a:xfrm>
              <a:prstGeom prst="line">
                <a:avLst/>
              </a:prstGeom>
              <a:noFill/>
              <a:ln w="9525" cap="flat" cmpd="sng" algn="ctr">
                <a:solidFill>
                  <a:srgbClr val="FFFFFF"/>
                </a:solidFill>
                <a:prstDash val="solid"/>
                <a:headEnd type="none"/>
                <a:tailEnd type="none"/>
              </a:ln>
              <a:effectLst/>
            </p:spPr>
          </p:cxnSp>
        </p:grpSp>
        <p:grpSp>
          <p:nvGrpSpPr>
            <p:cNvPr id="226" name="Group 225">
              <a:extLst>
                <a:ext uri="{FF2B5EF4-FFF2-40B4-BE49-F238E27FC236}">
                  <a16:creationId xmlns:a16="http://schemas.microsoft.com/office/drawing/2014/main" id="{07A96A66-541F-5EA7-A29E-94E29A72EF95}"/>
                </a:ext>
              </a:extLst>
            </p:cNvPr>
            <p:cNvGrpSpPr/>
            <p:nvPr/>
          </p:nvGrpSpPr>
          <p:grpSpPr>
            <a:xfrm>
              <a:off x="2069032" y="1044961"/>
              <a:ext cx="98306" cy="163816"/>
              <a:chOff x="6490922" y="1610486"/>
              <a:chExt cx="211865" cy="353049"/>
            </a:xfrm>
          </p:grpSpPr>
          <p:sp>
            <p:nvSpPr>
              <p:cNvPr id="227" name="Rectangle 226">
                <a:extLst>
                  <a:ext uri="{FF2B5EF4-FFF2-40B4-BE49-F238E27FC236}">
                    <a16:creationId xmlns:a16="http://schemas.microsoft.com/office/drawing/2014/main" id="{5EFAAAAD-CB9F-BE37-B5DF-C335688822AD}"/>
                  </a:ext>
                </a:extLst>
              </p:cNvPr>
              <p:cNvSpPr/>
              <p:nvPr/>
            </p:nvSpPr>
            <p:spPr bwMode="auto">
              <a:xfrm>
                <a:off x="6490922" y="1610486"/>
                <a:ext cx="211864" cy="353049"/>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nvGrpSpPr>
              <p:cNvPr id="228" name="Group 30">
                <a:extLst>
                  <a:ext uri="{FF2B5EF4-FFF2-40B4-BE49-F238E27FC236}">
                    <a16:creationId xmlns:a16="http://schemas.microsoft.com/office/drawing/2014/main" id="{32112856-670E-E625-9791-C733A9E75D2E}"/>
                  </a:ext>
                </a:extLst>
              </p:cNvPr>
              <p:cNvGrpSpPr>
                <a:grpSpLocks noChangeAspect="1"/>
              </p:cNvGrpSpPr>
              <p:nvPr/>
            </p:nvGrpSpPr>
            <p:grpSpPr bwMode="auto">
              <a:xfrm>
                <a:off x="6545792" y="1729376"/>
                <a:ext cx="111361" cy="115269"/>
                <a:chOff x="5049" y="1841"/>
                <a:chExt cx="57" cy="59"/>
              </a:xfrm>
              <a:solidFill>
                <a:srgbClr val="FFFFFF"/>
              </a:solidFill>
            </p:grpSpPr>
            <p:sp>
              <p:nvSpPr>
                <p:cNvPr id="231" name="Freeform 31">
                  <a:extLst>
                    <a:ext uri="{FF2B5EF4-FFF2-40B4-BE49-F238E27FC236}">
                      <a16:creationId xmlns:a16="http://schemas.microsoft.com/office/drawing/2014/main" id="{4A3A54B8-7EFA-CB3F-9973-7F1F537B67C1}"/>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2" name="Freeform 32">
                  <a:extLst>
                    <a:ext uri="{FF2B5EF4-FFF2-40B4-BE49-F238E27FC236}">
                      <a16:creationId xmlns:a16="http://schemas.microsoft.com/office/drawing/2014/main" id="{47CA19E4-C35D-C25A-046E-0F0275AAD313}"/>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3" name="Freeform 33">
                  <a:extLst>
                    <a:ext uri="{FF2B5EF4-FFF2-40B4-BE49-F238E27FC236}">
                      <a16:creationId xmlns:a16="http://schemas.microsoft.com/office/drawing/2014/main" id="{CF816A5F-738A-665B-BFFB-B5DD78DCCB30}"/>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4" name="Freeform 34">
                  <a:extLst>
                    <a:ext uri="{FF2B5EF4-FFF2-40B4-BE49-F238E27FC236}">
                      <a16:creationId xmlns:a16="http://schemas.microsoft.com/office/drawing/2014/main" id="{148FE764-4BE3-5D4C-BF49-9807ED1F17F1}"/>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5" name="Freeform 35">
                  <a:extLst>
                    <a:ext uri="{FF2B5EF4-FFF2-40B4-BE49-F238E27FC236}">
                      <a16:creationId xmlns:a16="http://schemas.microsoft.com/office/drawing/2014/main" id="{0ED75416-4EAE-C57F-DE72-37CD7844DE29}"/>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6" name="Freeform 36">
                  <a:extLst>
                    <a:ext uri="{FF2B5EF4-FFF2-40B4-BE49-F238E27FC236}">
                      <a16:creationId xmlns:a16="http://schemas.microsoft.com/office/drawing/2014/main" id="{C3262590-02AA-BA22-CFF2-1267F71FBD5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7" name="Freeform 37">
                  <a:extLst>
                    <a:ext uri="{FF2B5EF4-FFF2-40B4-BE49-F238E27FC236}">
                      <a16:creationId xmlns:a16="http://schemas.microsoft.com/office/drawing/2014/main" id="{C61A27D1-4784-FA78-BD45-CEF6007AA94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sp>
              <p:nvSpPr>
                <p:cNvPr id="238" name="Freeform 38">
                  <a:extLst>
                    <a:ext uri="{FF2B5EF4-FFF2-40B4-BE49-F238E27FC236}">
                      <a16:creationId xmlns:a16="http://schemas.microsoft.com/office/drawing/2014/main" id="{242315CE-AA89-62C4-341C-5F3D679B240C}"/>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505050"/>
                    </a:solidFill>
                    <a:latin typeface="Graphik" panose="020B0503030202060203" pitchFamily="34" charset="77"/>
                  </a:endParaRPr>
                </a:p>
              </p:txBody>
            </p:sp>
          </p:grpSp>
          <p:sp>
            <p:nvSpPr>
              <p:cNvPr id="229" name="CellPhone_E8EA">
                <a:extLst>
                  <a:ext uri="{FF2B5EF4-FFF2-40B4-BE49-F238E27FC236}">
                    <a16:creationId xmlns:a16="http://schemas.microsoft.com/office/drawing/2014/main" id="{F24BA488-9462-FEF2-DF41-EA1448BEEB59}"/>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rgbClr val="107C1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cxnSp>
            <p:nvCxnSpPr>
              <p:cNvPr id="230" name="Straight Connector 229">
                <a:extLst>
                  <a:ext uri="{FF2B5EF4-FFF2-40B4-BE49-F238E27FC236}">
                    <a16:creationId xmlns:a16="http://schemas.microsoft.com/office/drawing/2014/main" id="{9A62B2CE-9003-A2DE-D08E-C0CF8ED78BEC}"/>
                  </a:ext>
                </a:extLst>
              </p:cNvPr>
              <p:cNvCxnSpPr>
                <a:cxnSpLocks/>
              </p:cNvCxnSpPr>
              <p:nvPr/>
            </p:nvCxnSpPr>
            <p:spPr>
              <a:xfrm>
                <a:off x="6573314" y="1916461"/>
                <a:ext cx="47081" cy="0"/>
              </a:xfrm>
              <a:prstGeom prst="line">
                <a:avLst/>
              </a:prstGeom>
              <a:noFill/>
              <a:ln w="9525" cap="flat" cmpd="sng" algn="ctr">
                <a:solidFill>
                  <a:srgbClr val="FFFFFF"/>
                </a:solidFill>
                <a:prstDash val="solid"/>
                <a:headEnd type="none"/>
                <a:tailEnd type="none"/>
              </a:ln>
              <a:effectLst/>
            </p:spPr>
          </p:cxnSp>
        </p:grpSp>
      </p:grpSp>
      <p:cxnSp>
        <p:nvCxnSpPr>
          <p:cNvPr id="245" name="Connector: Elbow 271">
            <a:extLst>
              <a:ext uri="{FF2B5EF4-FFF2-40B4-BE49-F238E27FC236}">
                <a16:creationId xmlns:a16="http://schemas.microsoft.com/office/drawing/2014/main" id="{2F1D960D-0A01-21FB-5AC9-451ACCBCEB0A}"/>
              </a:ext>
            </a:extLst>
          </p:cNvPr>
          <p:cNvCxnSpPr>
            <a:cxnSpLocks/>
          </p:cNvCxnSpPr>
          <p:nvPr/>
        </p:nvCxnSpPr>
        <p:spPr>
          <a:xfrm rot="10800000">
            <a:off x="3455674" y="2142859"/>
            <a:ext cx="1801368" cy="274320"/>
          </a:xfrm>
          <a:prstGeom prst="bentConnector3">
            <a:avLst>
              <a:gd name="adj1" fmla="val 33121"/>
            </a:avLst>
          </a:prstGeom>
          <a:noFill/>
          <a:ln w="25400" cap="flat" cmpd="sng" algn="ctr">
            <a:solidFill>
              <a:srgbClr val="1A1A1A"/>
            </a:solidFill>
            <a:prstDash val="solid"/>
            <a:headEnd type="arrow" w="med" len="med"/>
            <a:tailEnd type="none" w="med" len="med"/>
          </a:ln>
          <a:effectLst/>
        </p:spPr>
      </p:cxnSp>
      <p:cxnSp>
        <p:nvCxnSpPr>
          <p:cNvPr id="246" name="Connector: Elbow 282">
            <a:extLst>
              <a:ext uri="{FF2B5EF4-FFF2-40B4-BE49-F238E27FC236}">
                <a16:creationId xmlns:a16="http://schemas.microsoft.com/office/drawing/2014/main" id="{AA2CA43C-9BC2-6253-187B-09FB7FF4012B}"/>
              </a:ext>
            </a:extLst>
          </p:cNvPr>
          <p:cNvCxnSpPr>
            <a:cxnSpLocks/>
          </p:cNvCxnSpPr>
          <p:nvPr/>
        </p:nvCxnSpPr>
        <p:spPr>
          <a:xfrm rot="10800000">
            <a:off x="1730574" y="2417181"/>
            <a:ext cx="1639139" cy="228600"/>
          </a:xfrm>
          <a:prstGeom prst="bentConnector3">
            <a:avLst>
              <a:gd name="adj1" fmla="val 90833"/>
            </a:avLst>
          </a:prstGeom>
          <a:noFill/>
          <a:ln w="25400" cap="flat" cmpd="sng" algn="ctr">
            <a:solidFill>
              <a:srgbClr val="1A1A1A"/>
            </a:solidFill>
            <a:prstDash val="solid"/>
            <a:headEnd type="arrow" w="med" len="med"/>
            <a:tailEnd type="none" w="med" len="med"/>
          </a:ln>
          <a:effectLst/>
        </p:spPr>
      </p:cxnSp>
      <p:cxnSp>
        <p:nvCxnSpPr>
          <p:cNvPr id="247" name="Connector: Elbow 285">
            <a:extLst>
              <a:ext uri="{FF2B5EF4-FFF2-40B4-BE49-F238E27FC236}">
                <a16:creationId xmlns:a16="http://schemas.microsoft.com/office/drawing/2014/main" id="{4140E58F-0180-13B3-CF7A-B33CEC6D8001}"/>
              </a:ext>
            </a:extLst>
          </p:cNvPr>
          <p:cNvCxnSpPr>
            <a:cxnSpLocks/>
          </p:cNvCxnSpPr>
          <p:nvPr/>
        </p:nvCxnSpPr>
        <p:spPr>
          <a:xfrm rot="10800000" flipV="1">
            <a:off x="3455674" y="2417181"/>
            <a:ext cx="1801368" cy="228600"/>
          </a:xfrm>
          <a:prstGeom prst="bentConnector3">
            <a:avLst>
              <a:gd name="adj1" fmla="val 33172"/>
            </a:avLst>
          </a:prstGeom>
          <a:noFill/>
          <a:ln w="25400" cap="flat" cmpd="sng" algn="ctr">
            <a:solidFill>
              <a:srgbClr val="1A1A1A"/>
            </a:solidFill>
            <a:prstDash val="solid"/>
            <a:headEnd type="arrow" w="med" len="med"/>
            <a:tailEnd type="none" w="med" len="med"/>
          </a:ln>
          <a:effectLst/>
        </p:spPr>
      </p:cxnSp>
      <p:grpSp>
        <p:nvGrpSpPr>
          <p:cNvPr id="248" name="Group 247">
            <a:extLst>
              <a:ext uri="{FF2B5EF4-FFF2-40B4-BE49-F238E27FC236}">
                <a16:creationId xmlns:a16="http://schemas.microsoft.com/office/drawing/2014/main" id="{DBC162C8-422D-395A-A868-56D751B04AD3}"/>
              </a:ext>
            </a:extLst>
          </p:cNvPr>
          <p:cNvGrpSpPr/>
          <p:nvPr/>
        </p:nvGrpSpPr>
        <p:grpSpPr>
          <a:xfrm>
            <a:off x="1730572" y="2417181"/>
            <a:ext cx="3881446" cy="655249"/>
            <a:chOff x="1730572" y="2417181"/>
            <a:chExt cx="3881446" cy="655249"/>
          </a:xfrm>
        </p:grpSpPr>
        <p:cxnSp>
          <p:nvCxnSpPr>
            <p:cNvPr id="249" name="Connector: Elbow 124">
              <a:extLst>
                <a:ext uri="{FF2B5EF4-FFF2-40B4-BE49-F238E27FC236}">
                  <a16:creationId xmlns:a16="http://schemas.microsoft.com/office/drawing/2014/main" id="{FBEA9262-183B-AF96-99EB-38CFD1F54D34}"/>
                </a:ext>
              </a:extLst>
            </p:cNvPr>
            <p:cNvCxnSpPr>
              <a:cxnSpLocks/>
            </p:cNvCxnSpPr>
            <p:nvPr/>
          </p:nvCxnSpPr>
          <p:spPr>
            <a:xfrm rot="5400000">
              <a:off x="3626733" y="1066380"/>
              <a:ext cx="312969" cy="3657600"/>
            </a:xfrm>
            <a:prstGeom prst="bentConnector2">
              <a:avLst/>
            </a:prstGeom>
            <a:noFill/>
            <a:ln w="25400" cap="flat" cmpd="sng" algn="ctr">
              <a:solidFill>
                <a:srgbClr val="1A1A1A"/>
              </a:solidFill>
              <a:prstDash val="solid"/>
              <a:headEnd type="arrow" w="med" len="med"/>
              <a:tailEnd type="none" w="med" len="med"/>
            </a:ln>
            <a:effectLst/>
          </p:spPr>
        </p:cxnSp>
        <p:cxnSp>
          <p:nvCxnSpPr>
            <p:cNvPr id="250" name="Connector: Elbow 270">
              <a:extLst>
                <a:ext uri="{FF2B5EF4-FFF2-40B4-BE49-F238E27FC236}">
                  <a16:creationId xmlns:a16="http://schemas.microsoft.com/office/drawing/2014/main" id="{A07FC31F-D01C-7F06-CF0D-24EA71844A8D}"/>
                </a:ext>
              </a:extLst>
            </p:cNvPr>
            <p:cNvCxnSpPr>
              <a:cxnSpLocks/>
            </p:cNvCxnSpPr>
            <p:nvPr/>
          </p:nvCxnSpPr>
          <p:spPr>
            <a:xfrm rot="10800000">
              <a:off x="1730572" y="2417181"/>
              <a:ext cx="1873706" cy="634485"/>
            </a:xfrm>
            <a:prstGeom prst="bentConnector3">
              <a:avLst>
                <a:gd name="adj1" fmla="val 92198"/>
              </a:avLst>
            </a:prstGeom>
            <a:noFill/>
            <a:ln w="25400" cap="flat" cmpd="sng" algn="ctr">
              <a:solidFill>
                <a:srgbClr val="1A1A1A"/>
              </a:solidFill>
              <a:prstDash val="solid"/>
              <a:headEnd type="none" w="med" len="med"/>
              <a:tailEnd type="none" w="med" len="med"/>
            </a:ln>
            <a:effectLst/>
          </p:spPr>
        </p:cxnSp>
        <p:sp>
          <p:nvSpPr>
            <p:cNvPr id="251" name="TextBox 250">
              <a:extLst>
                <a:ext uri="{FF2B5EF4-FFF2-40B4-BE49-F238E27FC236}">
                  <a16:creationId xmlns:a16="http://schemas.microsoft.com/office/drawing/2014/main" id="{4D1885B6-97BC-424D-6026-351DB5A27565}"/>
                </a:ext>
              </a:extLst>
            </p:cNvPr>
            <p:cNvSpPr txBox="1"/>
            <p:nvPr/>
          </p:nvSpPr>
          <p:spPr>
            <a:xfrm>
              <a:off x="2035755" y="2933931"/>
              <a:ext cx="539571" cy="138499"/>
            </a:xfrm>
            <a:prstGeom prst="rect">
              <a:avLst/>
            </a:prstGeom>
            <a:solidFill>
              <a:srgbClr val="FFFFFF"/>
            </a:solidFill>
          </p:spPr>
          <p:txBody>
            <a:bodyPr wrap="none" lIns="45720" tIns="0" rIns="45720" bIns="0" rtlCol="0">
              <a:spAutoFit/>
            </a:bodyPr>
            <a:lstStyle/>
            <a:p>
              <a:pPr defTabSz="914400">
                <a:defRPr/>
              </a:pPr>
              <a:r>
                <a:rPr lang="en-US" sz="900" i="1">
                  <a:gradFill>
                    <a:gsLst>
                      <a:gs pos="0">
                        <a:srgbClr val="1A1A1A"/>
                      </a:gs>
                      <a:gs pos="100000">
                        <a:srgbClr val="0D0D0D"/>
                      </a:gs>
                    </a:gsLst>
                    <a:lin ang="5400000" scaled="1"/>
                  </a:gradFill>
                  <a:latin typeface="Graphik" panose="020B0503030202060203" pitchFamily="34" charset="77"/>
                </a:rPr>
                <a:t>Web/App</a:t>
              </a:r>
            </a:p>
          </p:txBody>
        </p:sp>
      </p:grpSp>
      <p:grpSp>
        <p:nvGrpSpPr>
          <p:cNvPr id="252" name="Group 251">
            <a:extLst>
              <a:ext uri="{FF2B5EF4-FFF2-40B4-BE49-F238E27FC236}">
                <a16:creationId xmlns:a16="http://schemas.microsoft.com/office/drawing/2014/main" id="{9390C8A0-1B6C-2C38-038D-1B44FB6148D9}"/>
              </a:ext>
            </a:extLst>
          </p:cNvPr>
          <p:cNvGrpSpPr/>
          <p:nvPr/>
        </p:nvGrpSpPr>
        <p:grpSpPr>
          <a:xfrm>
            <a:off x="2164578" y="2499324"/>
            <a:ext cx="354492" cy="271681"/>
            <a:chOff x="7398246" y="1610486"/>
            <a:chExt cx="498447" cy="382007"/>
          </a:xfrm>
        </p:grpSpPr>
        <p:sp>
          <p:nvSpPr>
            <p:cNvPr id="253" name="Rectangle 252">
              <a:extLst>
                <a:ext uri="{FF2B5EF4-FFF2-40B4-BE49-F238E27FC236}">
                  <a16:creationId xmlns:a16="http://schemas.microsoft.com/office/drawing/2014/main" id="{FB784C29-C7E2-7CF6-391E-AAE467A82B7F}"/>
                </a:ext>
              </a:extLst>
            </p:cNvPr>
            <p:cNvSpPr/>
            <p:nvPr/>
          </p:nvSpPr>
          <p:spPr bwMode="auto">
            <a:xfrm>
              <a:off x="7398246" y="1610486"/>
              <a:ext cx="498447" cy="30271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54" name="monitor">
              <a:extLst>
                <a:ext uri="{FF2B5EF4-FFF2-40B4-BE49-F238E27FC236}">
                  <a16:creationId xmlns:a16="http://schemas.microsoft.com/office/drawing/2014/main" id="{4B65D79A-D393-287E-26BB-04565CB9A171}"/>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rgbClr val="0D0D0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gradFill>
                <a:latin typeface="Graphik" panose="020B0503030202060203" pitchFamily="34" charset="77"/>
              </a:endParaRPr>
            </a:p>
          </p:txBody>
        </p:sp>
      </p:grpSp>
      <p:grpSp>
        <p:nvGrpSpPr>
          <p:cNvPr id="260" name="Group 259">
            <a:extLst>
              <a:ext uri="{FF2B5EF4-FFF2-40B4-BE49-F238E27FC236}">
                <a16:creationId xmlns:a16="http://schemas.microsoft.com/office/drawing/2014/main" id="{13189E82-4C90-3E7D-1BB3-31BE8A3AB65A}"/>
              </a:ext>
            </a:extLst>
          </p:cNvPr>
          <p:cNvGrpSpPr/>
          <p:nvPr/>
        </p:nvGrpSpPr>
        <p:grpSpPr>
          <a:xfrm>
            <a:off x="3391263" y="1944359"/>
            <a:ext cx="381242" cy="381242"/>
            <a:chOff x="-865934" y="4513040"/>
            <a:chExt cx="852604" cy="852604"/>
          </a:xfrm>
        </p:grpSpPr>
        <p:sp>
          <p:nvSpPr>
            <p:cNvPr id="261" name="Oval 260">
              <a:extLst>
                <a:ext uri="{FF2B5EF4-FFF2-40B4-BE49-F238E27FC236}">
                  <a16:creationId xmlns:a16="http://schemas.microsoft.com/office/drawing/2014/main" id="{6C8E9351-939C-6016-D194-D349EEB24E99}"/>
                </a:ext>
              </a:extLst>
            </p:cNvPr>
            <p:cNvSpPr/>
            <p:nvPr/>
          </p:nvSpPr>
          <p:spPr bwMode="auto">
            <a:xfrm>
              <a:off x="-865934" y="4513040"/>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62" name="Group 261">
              <a:extLst>
                <a:ext uri="{FF2B5EF4-FFF2-40B4-BE49-F238E27FC236}">
                  <a16:creationId xmlns:a16="http://schemas.microsoft.com/office/drawing/2014/main" id="{6FFC1FB9-5DCE-923F-1166-D5558F0F3429}"/>
                </a:ext>
              </a:extLst>
            </p:cNvPr>
            <p:cNvGrpSpPr/>
            <p:nvPr/>
          </p:nvGrpSpPr>
          <p:grpSpPr>
            <a:xfrm>
              <a:off x="-626221" y="4698932"/>
              <a:ext cx="373178" cy="480820"/>
              <a:chOff x="-876095" y="5300670"/>
              <a:chExt cx="373178" cy="480820"/>
            </a:xfrm>
          </p:grpSpPr>
          <p:grpSp>
            <p:nvGrpSpPr>
              <p:cNvPr id="263" name="Group 262">
                <a:extLst>
                  <a:ext uri="{FF2B5EF4-FFF2-40B4-BE49-F238E27FC236}">
                    <a16:creationId xmlns:a16="http://schemas.microsoft.com/office/drawing/2014/main" id="{1F659EBF-D3FE-0CBB-E0E2-254E9844655B}"/>
                  </a:ext>
                </a:extLst>
              </p:cNvPr>
              <p:cNvGrpSpPr/>
              <p:nvPr/>
            </p:nvGrpSpPr>
            <p:grpSpPr>
              <a:xfrm rot="19800000">
                <a:off x="-876095" y="5300670"/>
                <a:ext cx="373178" cy="480820"/>
                <a:chOff x="-1526053" y="3761710"/>
                <a:chExt cx="1006697" cy="960440"/>
              </a:xfrm>
            </p:grpSpPr>
            <p:grpSp>
              <p:nvGrpSpPr>
                <p:cNvPr id="265" name="Graphic 3">
                  <a:extLst>
                    <a:ext uri="{FF2B5EF4-FFF2-40B4-BE49-F238E27FC236}">
                      <a16:creationId xmlns:a16="http://schemas.microsoft.com/office/drawing/2014/main" id="{B4429FB1-3AD3-C3AE-B405-38CC5D032C5E}"/>
                    </a:ext>
                  </a:extLst>
                </p:cNvPr>
                <p:cNvGrpSpPr/>
                <p:nvPr/>
              </p:nvGrpSpPr>
              <p:grpSpPr>
                <a:xfrm>
                  <a:off x="-1526051" y="3761710"/>
                  <a:ext cx="1006695" cy="960440"/>
                  <a:chOff x="-1526051" y="3761710"/>
                  <a:chExt cx="1006695" cy="960440"/>
                </a:xfrm>
              </p:grpSpPr>
              <p:sp>
                <p:nvSpPr>
                  <p:cNvPr id="271" name="Freeform: Shape 256">
                    <a:extLst>
                      <a:ext uri="{FF2B5EF4-FFF2-40B4-BE49-F238E27FC236}">
                        <a16:creationId xmlns:a16="http://schemas.microsoft.com/office/drawing/2014/main" id="{33626C1B-5280-891F-884A-DF09B7A5503C}"/>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72" name="Freeform: Shape 257">
                    <a:extLst>
                      <a:ext uri="{FF2B5EF4-FFF2-40B4-BE49-F238E27FC236}">
                        <a16:creationId xmlns:a16="http://schemas.microsoft.com/office/drawing/2014/main" id="{7FABAD38-29CF-3138-A75F-1DCF4373B58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66" name="Straight Connector 265">
                  <a:extLst>
                    <a:ext uri="{FF2B5EF4-FFF2-40B4-BE49-F238E27FC236}">
                      <a16:creationId xmlns:a16="http://schemas.microsoft.com/office/drawing/2014/main" id="{16D98DF9-5781-2877-58FA-B373DCE55E16}"/>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67" name="Straight Connector 266">
                  <a:extLst>
                    <a:ext uri="{FF2B5EF4-FFF2-40B4-BE49-F238E27FC236}">
                      <a16:creationId xmlns:a16="http://schemas.microsoft.com/office/drawing/2014/main" id="{A1554988-66F2-243E-0D85-5DB2A9F102DB}"/>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9F92A4A4-F42D-C33B-7BBA-DC88CD01C546}"/>
                    </a:ext>
                  </a:extLst>
                </p:cNvPr>
                <p:cNvCxnSpPr>
                  <a:cxnSpLocks/>
                  <a:endCxn id="272"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10177EA5-D784-DB6C-EA89-562B68F1D444}"/>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94B3FBCD-3177-81A0-1E0A-ED7C589DB421}"/>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sp>
            <p:nvSpPr>
              <p:cNvPr id="264" name="people_4" title="Icon of a person">
                <a:extLst>
                  <a:ext uri="{FF2B5EF4-FFF2-40B4-BE49-F238E27FC236}">
                    <a16:creationId xmlns:a16="http://schemas.microsoft.com/office/drawing/2014/main" id="{042F85CB-E004-55D0-D617-C1F23FF03140}"/>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273" name="Group 272">
            <a:extLst>
              <a:ext uri="{FF2B5EF4-FFF2-40B4-BE49-F238E27FC236}">
                <a16:creationId xmlns:a16="http://schemas.microsoft.com/office/drawing/2014/main" id="{081DE420-2143-5E1F-D4A1-52E4FEA3C2FA}"/>
              </a:ext>
            </a:extLst>
          </p:cNvPr>
          <p:cNvGrpSpPr/>
          <p:nvPr/>
        </p:nvGrpSpPr>
        <p:grpSpPr>
          <a:xfrm>
            <a:off x="3401537" y="2431175"/>
            <a:ext cx="380849" cy="380849"/>
            <a:chOff x="579201" y="1311922"/>
            <a:chExt cx="852604" cy="852604"/>
          </a:xfrm>
        </p:grpSpPr>
        <p:sp>
          <p:nvSpPr>
            <p:cNvPr id="274" name="Oval 273">
              <a:extLst>
                <a:ext uri="{FF2B5EF4-FFF2-40B4-BE49-F238E27FC236}">
                  <a16:creationId xmlns:a16="http://schemas.microsoft.com/office/drawing/2014/main" id="{8AAC7BF4-95A0-BBC1-628F-53D1CEF50014}"/>
                </a:ext>
              </a:extLst>
            </p:cNvPr>
            <p:cNvSpPr/>
            <p:nvPr/>
          </p:nvSpPr>
          <p:spPr bwMode="auto">
            <a:xfrm>
              <a:off x="579201" y="1311922"/>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75" name="Group 274">
              <a:extLst>
                <a:ext uri="{FF2B5EF4-FFF2-40B4-BE49-F238E27FC236}">
                  <a16:creationId xmlns:a16="http://schemas.microsoft.com/office/drawing/2014/main" id="{E91B35D4-A5FD-3871-C895-2EBD5BB3A83C}"/>
                </a:ext>
              </a:extLst>
            </p:cNvPr>
            <p:cNvGrpSpPr/>
            <p:nvPr/>
          </p:nvGrpSpPr>
          <p:grpSpPr>
            <a:xfrm>
              <a:off x="818914" y="1497814"/>
              <a:ext cx="373178" cy="480820"/>
              <a:chOff x="-2405785" y="3954423"/>
              <a:chExt cx="745424" cy="960440"/>
            </a:xfrm>
          </p:grpSpPr>
          <p:grpSp>
            <p:nvGrpSpPr>
              <p:cNvPr id="276" name="Group 275">
                <a:extLst>
                  <a:ext uri="{FF2B5EF4-FFF2-40B4-BE49-F238E27FC236}">
                    <a16:creationId xmlns:a16="http://schemas.microsoft.com/office/drawing/2014/main" id="{A857F394-88FF-D4E6-266F-CCF223C018E0}"/>
                  </a:ext>
                </a:extLst>
              </p:cNvPr>
              <p:cNvGrpSpPr/>
              <p:nvPr/>
            </p:nvGrpSpPr>
            <p:grpSpPr>
              <a:xfrm rot="19800000">
                <a:off x="-2405785" y="3954423"/>
                <a:ext cx="745424" cy="960440"/>
                <a:chOff x="-1526053" y="3761710"/>
                <a:chExt cx="1006697" cy="960440"/>
              </a:xfrm>
            </p:grpSpPr>
            <p:grpSp>
              <p:nvGrpSpPr>
                <p:cNvPr id="280" name="Graphic 3">
                  <a:extLst>
                    <a:ext uri="{FF2B5EF4-FFF2-40B4-BE49-F238E27FC236}">
                      <a16:creationId xmlns:a16="http://schemas.microsoft.com/office/drawing/2014/main" id="{0252AEF9-1B8B-E892-68F1-E513EAE38148}"/>
                    </a:ext>
                  </a:extLst>
                </p:cNvPr>
                <p:cNvGrpSpPr/>
                <p:nvPr/>
              </p:nvGrpSpPr>
              <p:grpSpPr>
                <a:xfrm>
                  <a:off x="-1526051" y="3761710"/>
                  <a:ext cx="1006695" cy="960440"/>
                  <a:chOff x="-1526051" y="3761710"/>
                  <a:chExt cx="1006695" cy="960440"/>
                </a:xfrm>
              </p:grpSpPr>
              <p:sp>
                <p:nvSpPr>
                  <p:cNvPr id="286" name="Freeform: Shape 273">
                    <a:extLst>
                      <a:ext uri="{FF2B5EF4-FFF2-40B4-BE49-F238E27FC236}">
                        <a16:creationId xmlns:a16="http://schemas.microsoft.com/office/drawing/2014/main" id="{990F3B03-7F14-E30F-79AA-920EFF0188DE}"/>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287" name="Freeform: Shape 274">
                    <a:extLst>
                      <a:ext uri="{FF2B5EF4-FFF2-40B4-BE49-F238E27FC236}">
                        <a16:creationId xmlns:a16="http://schemas.microsoft.com/office/drawing/2014/main" id="{A7417069-0692-1EA7-5637-DEBAC668479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81" name="Straight Connector 280">
                  <a:extLst>
                    <a:ext uri="{FF2B5EF4-FFF2-40B4-BE49-F238E27FC236}">
                      <a16:creationId xmlns:a16="http://schemas.microsoft.com/office/drawing/2014/main" id="{07C40CB4-259C-DA22-4A07-506CF5F4EDE4}"/>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282" name="Straight Connector 281">
                  <a:extLst>
                    <a:ext uri="{FF2B5EF4-FFF2-40B4-BE49-F238E27FC236}">
                      <a16:creationId xmlns:a16="http://schemas.microsoft.com/office/drawing/2014/main" id="{FD97DC2D-3EA9-B00A-AB91-4422A7060431}"/>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283" name="Straight Connector 282">
                  <a:extLst>
                    <a:ext uri="{FF2B5EF4-FFF2-40B4-BE49-F238E27FC236}">
                      <a16:creationId xmlns:a16="http://schemas.microsoft.com/office/drawing/2014/main" id="{C3F775D0-F43C-B2B8-28A6-732FE7B044F6}"/>
                    </a:ext>
                  </a:extLst>
                </p:cNvPr>
                <p:cNvCxnSpPr>
                  <a:cxnSpLocks/>
                  <a:endCxn id="287"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284" name="Straight Connector 283">
                  <a:extLst>
                    <a:ext uri="{FF2B5EF4-FFF2-40B4-BE49-F238E27FC236}">
                      <a16:creationId xmlns:a16="http://schemas.microsoft.com/office/drawing/2014/main" id="{0C99F558-0010-E898-BC02-C1FB5D2C3723}"/>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285" name="Straight Connector 284">
                  <a:extLst>
                    <a:ext uri="{FF2B5EF4-FFF2-40B4-BE49-F238E27FC236}">
                      <a16:creationId xmlns:a16="http://schemas.microsoft.com/office/drawing/2014/main" id="{5A0D09AD-B459-9059-4B26-638E9B014E4E}"/>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277" name="Group 276">
                <a:extLst>
                  <a:ext uri="{FF2B5EF4-FFF2-40B4-BE49-F238E27FC236}">
                    <a16:creationId xmlns:a16="http://schemas.microsoft.com/office/drawing/2014/main" id="{A4B48023-CC49-F33A-31CA-0ACE1A6BF44A}"/>
                  </a:ext>
                </a:extLst>
              </p:cNvPr>
              <p:cNvGrpSpPr/>
              <p:nvPr/>
            </p:nvGrpSpPr>
            <p:grpSpPr>
              <a:xfrm rot="19342864">
                <a:off x="-2160865" y="4084887"/>
                <a:ext cx="375904" cy="613541"/>
                <a:chOff x="-626553" y="3141055"/>
                <a:chExt cx="587321" cy="613541"/>
              </a:xfrm>
            </p:grpSpPr>
            <p:sp>
              <p:nvSpPr>
                <p:cNvPr id="278" name="Star: 5 Points 263">
                  <a:extLst>
                    <a:ext uri="{FF2B5EF4-FFF2-40B4-BE49-F238E27FC236}">
                      <a16:creationId xmlns:a16="http://schemas.microsoft.com/office/drawing/2014/main" id="{E1FBD85D-E576-9370-59CA-2C1E01AF10BC}"/>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279" name="arrow_11" title="Icon of a circle made of two curved arrows">
                  <a:extLst>
                    <a:ext uri="{FF2B5EF4-FFF2-40B4-BE49-F238E27FC236}">
                      <a16:creationId xmlns:a16="http://schemas.microsoft.com/office/drawing/2014/main" id="{5E2612E8-1068-B7EB-D6D1-7613F415A3A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288" name="Rectangle 287">
            <a:extLst>
              <a:ext uri="{FF2B5EF4-FFF2-40B4-BE49-F238E27FC236}">
                <a16:creationId xmlns:a16="http://schemas.microsoft.com/office/drawing/2014/main" id="{0E684B28-0A00-7A26-43DA-5F844464F946}"/>
              </a:ext>
            </a:extLst>
          </p:cNvPr>
          <p:cNvSpPr/>
          <p:nvPr/>
        </p:nvSpPr>
        <p:spPr bwMode="auto">
          <a:xfrm>
            <a:off x="1586711" y="4280369"/>
            <a:ext cx="4497207"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Primary Refresh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w/ SSO broker on Windows, macOS, or iOS</a:t>
            </a:r>
            <a:br>
              <a:rPr lang="en-US" sz="900" b="1" i="1">
                <a:solidFill>
                  <a:schemeClr val="tx2"/>
                </a:solidFill>
                <a:latin typeface="Graphik" panose="020B0503030202060203" pitchFamily="34" charset="77"/>
                <a:cs typeface="Segoe UI Semibold" panose="020B0702040204020203" pitchFamily="34" charset="0"/>
              </a:rPr>
            </a:br>
            <a:endParaRPr lang="en-US" sz="900">
              <a:solidFill>
                <a:schemeClr val="tx2"/>
              </a:solidFill>
              <a:latin typeface="Graphik" panose="020B0503030202060203" pitchFamily="34" charset="77"/>
              <a:cs typeface="Segoe UI Semibold" panose="020B0702040204020203" pitchFamily="34" charset="0"/>
            </a:endParaRPr>
          </a:p>
        </p:txBody>
      </p:sp>
      <p:sp>
        <p:nvSpPr>
          <p:cNvPr id="289" name="Rectangle 288">
            <a:extLst>
              <a:ext uri="{FF2B5EF4-FFF2-40B4-BE49-F238E27FC236}">
                <a16:creationId xmlns:a16="http://schemas.microsoft.com/office/drawing/2014/main" id="{C6CB4040-EDEE-13DC-5430-B12E9D285199}"/>
              </a:ext>
            </a:extLst>
          </p:cNvPr>
          <p:cNvSpPr/>
          <p:nvPr/>
        </p:nvSpPr>
        <p:spPr bwMode="auto">
          <a:xfrm>
            <a:off x="1568301" y="5029498"/>
            <a:ext cx="4655288" cy="1070626"/>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ID Token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authentication on Mobile Device</a:t>
            </a:r>
            <a:br>
              <a:rPr lang="en-US" sz="900">
                <a:solidFill>
                  <a:schemeClr val="tx2"/>
                </a:solidFill>
                <a:latin typeface="Graphik" panose="020B0503030202060203" pitchFamily="34" charset="77"/>
                <a:cs typeface="Segoe UI Semibold" panose="020B0702040204020203" pitchFamily="34" charset="0"/>
              </a:rPr>
            </a:br>
            <a:r>
              <a:rPr lang="en-US" sz="900" i="1">
                <a:solidFill>
                  <a:schemeClr val="tx2"/>
                </a:solidFill>
                <a:latin typeface="Graphik" panose="020B0503030202060203" pitchFamily="34" charset="77"/>
                <a:cs typeface="Segoe UI Semibold" panose="020B0702040204020203" pitchFamily="34" charset="0"/>
              </a:rPr>
              <a:t>(used by authenticator app and/or company portal)</a:t>
            </a:r>
            <a:br>
              <a:rPr lang="en-US" sz="900" b="1" i="1">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Authenticator App has two functions: brokering authentication locally + MFA validation</a:t>
            </a:r>
          </a:p>
        </p:txBody>
      </p:sp>
      <p:grpSp>
        <p:nvGrpSpPr>
          <p:cNvPr id="290" name="Group 289">
            <a:extLst>
              <a:ext uri="{FF2B5EF4-FFF2-40B4-BE49-F238E27FC236}">
                <a16:creationId xmlns:a16="http://schemas.microsoft.com/office/drawing/2014/main" id="{1986C813-D9F7-7A3E-0C52-A5157C588574}"/>
              </a:ext>
            </a:extLst>
          </p:cNvPr>
          <p:cNvGrpSpPr/>
          <p:nvPr/>
        </p:nvGrpSpPr>
        <p:grpSpPr>
          <a:xfrm>
            <a:off x="706257" y="5164331"/>
            <a:ext cx="685800" cy="685800"/>
            <a:chOff x="-865934" y="4513040"/>
            <a:chExt cx="852604" cy="852604"/>
          </a:xfrm>
        </p:grpSpPr>
        <p:sp>
          <p:nvSpPr>
            <p:cNvPr id="291" name="Oval 290">
              <a:extLst>
                <a:ext uri="{FF2B5EF4-FFF2-40B4-BE49-F238E27FC236}">
                  <a16:creationId xmlns:a16="http://schemas.microsoft.com/office/drawing/2014/main" id="{85CC946B-527F-DF44-F9D9-FDE3808D2E1B}"/>
                </a:ext>
              </a:extLst>
            </p:cNvPr>
            <p:cNvSpPr/>
            <p:nvPr/>
          </p:nvSpPr>
          <p:spPr bwMode="auto">
            <a:xfrm>
              <a:off x="-865934" y="4513040"/>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292" name="Group 291">
              <a:extLst>
                <a:ext uri="{FF2B5EF4-FFF2-40B4-BE49-F238E27FC236}">
                  <a16:creationId xmlns:a16="http://schemas.microsoft.com/office/drawing/2014/main" id="{1C9B13A6-9A39-AED7-8D17-0806B4291591}"/>
                </a:ext>
              </a:extLst>
            </p:cNvPr>
            <p:cNvGrpSpPr/>
            <p:nvPr/>
          </p:nvGrpSpPr>
          <p:grpSpPr>
            <a:xfrm>
              <a:off x="-626221" y="4698932"/>
              <a:ext cx="373178" cy="480820"/>
              <a:chOff x="-876095" y="5300670"/>
              <a:chExt cx="373178" cy="480820"/>
            </a:xfrm>
          </p:grpSpPr>
          <p:grpSp>
            <p:nvGrpSpPr>
              <p:cNvPr id="293" name="Group 292">
                <a:extLst>
                  <a:ext uri="{FF2B5EF4-FFF2-40B4-BE49-F238E27FC236}">
                    <a16:creationId xmlns:a16="http://schemas.microsoft.com/office/drawing/2014/main" id="{3E1E9FF4-6563-13BE-A0E6-470D437ACD37}"/>
                  </a:ext>
                </a:extLst>
              </p:cNvPr>
              <p:cNvGrpSpPr/>
              <p:nvPr/>
            </p:nvGrpSpPr>
            <p:grpSpPr>
              <a:xfrm rot="19800000">
                <a:off x="-876095" y="5300670"/>
                <a:ext cx="373178" cy="480820"/>
                <a:chOff x="-1526053" y="3761710"/>
                <a:chExt cx="1006697" cy="960440"/>
              </a:xfrm>
            </p:grpSpPr>
            <p:grpSp>
              <p:nvGrpSpPr>
                <p:cNvPr id="295" name="Graphic 3">
                  <a:extLst>
                    <a:ext uri="{FF2B5EF4-FFF2-40B4-BE49-F238E27FC236}">
                      <a16:creationId xmlns:a16="http://schemas.microsoft.com/office/drawing/2014/main" id="{2DDC10F0-BD7E-CA7D-7744-D830BECBE1B9}"/>
                    </a:ext>
                  </a:extLst>
                </p:cNvPr>
                <p:cNvGrpSpPr/>
                <p:nvPr/>
              </p:nvGrpSpPr>
              <p:grpSpPr>
                <a:xfrm>
                  <a:off x="-1526051" y="3761710"/>
                  <a:ext cx="1006695" cy="960440"/>
                  <a:chOff x="-1526051" y="3761710"/>
                  <a:chExt cx="1006695" cy="960440"/>
                </a:xfrm>
              </p:grpSpPr>
              <p:sp>
                <p:nvSpPr>
                  <p:cNvPr id="301" name="Freeform: Shape 239">
                    <a:extLst>
                      <a:ext uri="{FF2B5EF4-FFF2-40B4-BE49-F238E27FC236}">
                        <a16:creationId xmlns:a16="http://schemas.microsoft.com/office/drawing/2014/main" id="{D95AFCEC-284D-E5D9-3E3F-889B5A0A536B}"/>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02" name="Freeform: Shape 240">
                    <a:extLst>
                      <a:ext uri="{FF2B5EF4-FFF2-40B4-BE49-F238E27FC236}">
                        <a16:creationId xmlns:a16="http://schemas.microsoft.com/office/drawing/2014/main" id="{DAA16D2A-F2D8-7FD5-C0F0-E963C5238915}"/>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296" name="Straight Connector 295">
                  <a:extLst>
                    <a:ext uri="{FF2B5EF4-FFF2-40B4-BE49-F238E27FC236}">
                      <a16:creationId xmlns:a16="http://schemas.microsoft.com/office/drawing/2014/main" id="{9F7C558F-57BF-7468-8AE2-43B2A5B6D548}"/>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B9BFC43A-47D7-76B4-ABF5-813549D58311}"/>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298" name="Straight Connector 297">
                  <a:extLst>
                    <a:ext uri="{FF2B5EF4-FFF2-40B4-BE49-F238E27FC236}">
                      <a16:creationId xmlns:a16="http://schemas.microsoft.com/office/drawing/2014/main" id="{B575EA97-B38C-9FE1-3DFF-3A276460858D}"/>
                    </a:ext>
                  </a:extLst>
                </p:cNvPr>
                <p:cNvCxnSpPr>
                  <a:cxnSpLocks/>
                  <a:endCxn id="30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299" name="Straight Connector 298">
                  <a:extLst>
                    <a:ext uri="{FF2B5EF4-FFF2-40B4-BE49-F238E27FC236}">
                      <a16:creationId xmlns:a16="http://schemas.microsoft.com/office/drawing/2014/main" id="{029771C2-E3E8-524A-C745-BF7C052E9D48}"/>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00" name="Straight Connector 299">
                  <a:extLst>
                    <a:ext uri="{FF2B5EF4-FFF2-40B4-BE49-F238E27FC236}">
                      <a16:creationId xmlns:a16="http://schemas.microsoft.com/office/drawing/2014/main" id="{FEE8F413-82D5-0B9E-17B1-059D0454097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294" name="people_4" title="Icon of a person">
                <a:extLst>
                  <a:ext uri="{FF2B5EF4-FFF2-40B4-BE49-F238E27FC236}">
                    <a16:creationId xmlns:a16="http://schemas.microsoft.com/office/drawing/2014/main" id="{AC3F7FF3-2DDF-D8BF-1E97-6F1C8D112C63}"/>
                  </a:ext>
                </a:extLst>
              </p:cNvPr>
              <p:cNvSpPr>
                <a:spLocks noChangeAspect="1" noEditPoints="1"/>
              </p:cNvSpPr>
              <p:nvPr/>
            </p:nvSpPr>
            <p:spPr bwMode="auto">
              <a:xfrm rot="19811724">
                <a:off x="-728743" y="5401016"/>
                <a:ext cx="141032" cy="20793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grpSp>
      <p:grpSp>
        <p:nvGrpSpPr>
          <p:cNvPr id="303" name="Group 302">
            <a:extLst>
              <a:ext uri="{FF2B5EF4-FFF2-40B4-BE49-F238E27FC236}">
                <a16:creationId xmlns:a16="http://schemas.microsoft.com/office/drawing/2014/main" id="{EF5A6E33-5DD4-5146-3638-9F9F3304645A}"/>
              </a:ext>
            </a:extLst>
          </p:cNvPr>
          <p:cNvGrpSpPr/>
          <p:nvPr/>
        </p:nvGrpSpPr>
        <p:grpSpPr>
          <a:xfrm>
            <a:off x="3620511" y="3858968"/>
            <a:ext cx="2343911" cy="369332"/>
            <a:chOff x="4508868" y="4007876"/>
            <a:chExt cx="2343911" cy="369332"/>
          </a:xfrm>
        </p:grpSpPr>
        <p:sp>
          <p:nvSpPr>
            <p:cNvPr id="304" name="Rectangle 303">
              <a:extLst>
                <a:ext uri="{FF2B5EF4-FFF2-40B4-BE49-F238E27FC236}">
                  <a16:creationId xmlns:a16="http://schemas.microsoft.com/office/drawing/2014/main" id="{3B968AA1-94F1-0E47-AF3C-DE8891246D02}"/>
                </a:ext>
              </a:extLst>
            </p:cNvPr>
            <p:cNvSpPr/>
            <p:nvPr/>
          </p:nvSpPr>
          <p:spPr bwMode="auto">
            <a:xfrm>
              <a:off x="4508868" y="4007876"/>
              <a:ext cx="2343911" cy="3693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1A1A1A"/>
                      </a:gs>
                    </a:gsLst>
                    <a:lin ang="5400000" scaled="1"/>
                  </a:gradFill>
                  <a:latin typeface="Graphik" panose="020B0503030202060203" pitchFamily="34" charset="77"/>
                  <a:cs typeface="Segoe UI" pitchFamily="34" charset="0"/>
                </a:rPr>
                <a:t>Until Revoked or Password Change (If actively used within 14 days)</a:t>
              </a:r>
            </a:p>
          </p:txBody>
        </p:sp>
        <p:grpSp>
          <p:nvGrpSpPr>
            <p:cNvPr id="305" name="Group 304">
              <a:extLst>
                <a:ext uri="{FF2B5EF4-FFF2-40B4-BE49-F238E27FC236}">
                  <a16:creationId xmlns:a16="http://schemas.microsoft.com/office/drawing/2014/main" id="{04FB4332-9BBC-3A8E-1627-0992F4FE434F}"/>
                </a:ext>
              </a:extLst>
            </p:cNvPr>
            <p:cNvGrpSpPr/>
            <p:nvPr/>
          </p:nvGrpSpPr>
          <p:grpSpPr>
            <a:xfrm>
              <a:off x="4586265" y="4101646"/>
              <a:ext cx="169163" cy="181785"/>
              <a:chOff x="4533289" y="4093130"/>
              <a:chExt cx="169163" cy="181785"/>
            </a:xfrm>
          </p:grpSpPr>
          <p:grpSp>
            <p:nvGrpSpPr>
              <p:cNvPr id="306" name="Group 305">
                <a:extLst>
                  <a:ext uri="{FF2B5EF4-FFF2-40B4-BE49-F238E27FC236}">
                    <a16:creationId xmlns:a16="http://schemas.microsoft.com/office/drawing/2014/main" id="{90A59856-69AE-25F8-04F6-BD1EA6E9B76B}"/>
                  </a:ext>
                </a:extLst>
              </p:cNvPr>
              <p:cNvGrpSpPr/>
              <p:nvPr/>
            </p:nvGrpSpPr>
            <p:grpSpPr>
              <a:xfrm>
                <a:off x="4533289" y="4111390"/>
                <a:ext cx="163525" cy="163525"/>
                <a:chOff x="4508869" y="4070541"/>
                <a:chExt cx="211004" cy="211004"/>
              </a:xfrm>
            </p:grpSpPr>
            <p:sp>
              <p:nvSpPr>
                <p:cNvPr id="310" name="Oval 309">
                  <a:extLst>
                    <a:ext uri="{FF2B5EF4-FFF2-40B4-BE49-F238E27FC236}">
                      <a16:creationId xmlns:a16="http://schemas.microsoft.com/office/drawing/2014/main" id="{89007B52-47CC-B00E-9F1B-7DF7E05D2E35}"/>
                    </a:ext>
                  </a:extLst>
                </p:cNvPr>
                <p:cNvSpPr/>
                <p:nvPr/>
              </p:nvSpPr>
              <p:spPr bwMode="auto">
                <a:xfrm>
                  <a:off x="4508869" y="4070541"/>
                  <a:ext cx="211004" cy="211004"/>
                </a:xfrm>
                <a:prstGeom prst="ellipse">
                  <a:avLst/>
                </a:prstGeom>
                <a:solidFill>
                  <a:srgbClr val="1A1A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11" name="Graphic 310">
                  <a:extLst>
                    <a:ext uri="{FF2B5EF4-FFF2-40B4-BE49-F238E27FC236}">
                      <a16:creationId xmlns:a16="http://schemas.microsoft.com/office/drawing/2014/main" id="{85EBFE21-A97C-C7A2-1AE0-D1E0DC5C7D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215" y="4118145"/>
                  <a:ext cx="45719" cy="97153"/>
                </a:xfrm>
                <a:prstGeom prst="rect">
                  <a:avLst/>
                </a:prstGeom>
              </p:spPr>
            </p:pic>
          </p:grpSp>
          <p:cxnSp>
            <p:nvCxnSpPr>
              <p:cNvPr id="307" name="Straight Connector 306">
                <a:extLst>
                  <a:ext uri="{FF2B5EF4-FFF2-40B4-BE49-F238E27FC236}">
                    <a16:creationId xmlns:a16="http://schemas.microsoft.com/office/drawing/2014/main" id="{66D0A08B-19CC-6BE0-F51A-69438C06DCA7}"/>
                  </a:ext>
                </a:extLst>
              </p:cNvPr>
              <p:cNvCxnSpPr>
                <a:cxnSpLocks/>
              </p:cNvCxnSpPr>
              <p:nvPr/>
            </p:nvCxnSpPr>
            <p:spPr>
              <a:xfrm>
                <a:off x="4615051" y="4093130"/>
                <a:ext cx="0" cy="45720"/>
              </a:xfrm>
              <a:prstGeom prst="line">
                <a:avLst/>
              </a:prstGeom>
              <a:noFill/>
              <a:ln w="9525" cap="flat" cmpd="sng" algn="ctr">
                <a:solidFill>
                  <a:srgbClr val="1A1A1A"/>
                </a:solidFill>
                <a:prstDash val="solid"/>
                <a:headEnd type="none" w="lg" len="med"/>
                <a:tailEnd type="none" w="lg" len="med"/>
              </a:ln>
              <a:effectLst/>
            </p:spPr>
          </p:cxnSp>
          <p:cxnSp>
            <p:nvCxnSpPr>
              <p:cNvPr id="308" name="Straight Connector 307">
                <a:extLst>
                  <a:ext uri="{FF2B5EF4-FFF2-40B4-BE49-F238E27FC236}">
                    <a16:creationId xmlns:a16="http://schemas.microsoft.com/office/drawing/2014/main" id="{53EEBA1D-2660-C89A-1228-D5809C884642}"/>
                  </a:ext>
                </a:extLst>
              </p:cNvPr>
              <p:cNvCxnSpPr>
                <a:cxnSpLocks/>
              </p:cNvCxnSpPr>
              <p:nvPr/>
            </p:nvCxnSpPr>
            <p:spPr>
              <a:xfrm flipH="1">
                <a:off x="4587900" y="4093878"/>
                <a:ext cx="54864" cy="0"/>
              </a:xfrm>
              <a:prstGeom prst="line">
                <a:avLst/>
              </a:prstGeom>
              <a:noFill/>
              <a:ln w="9525" cap="flat" cmpd="sng" algn="ctr">
                <a:solidFill>
                  <a:srgbClr val="1A1A1A"/>
                </a:solidFill>
                <a:prstDash val="solid"/>
                <a:headEnd type="none" w="lg" len="med"/>
                <a:tailEnd type="none" w="lg" len="med"/>
              </a:ln>
              <a:effectLst/>
            </p:spPr>
          </p:cxnSp>
          <p:cxnSp>
            <p:nvCxnSpPr>
              <p:cNvPr id="309" name="Straight Connector 308">
                <a:extLst>
                  <a:ext uri="{FF2B5EF4-FFF2-40B4-BE49-F238E27FC236}">
                    <a16:creationId xmlns:a16="http://schemas.microsoft.com/office/drawing/2014/main" id="{BCC54DAD-A352-A5E7-B86E-6560E1EC6CF5}"/>
                  </a:ext>
                </a:extLst>
              </p:cNvPr>
              <p:cNvCxnSpPr>
                <a:cxnSpLocks/>
              </p:cNvCxnSpPr>
              <p:nvPr/>
            </p:nvCxnSpPr>
            <p:spPr>
              <a:xfrm rot="-2400000" flipH="1">
                <a:off x="4621020" y="4143563"/>
                <a:ext cx="81432" cy="0"/>
              </a:xfrm>
              <a:prstGeom prst="line">
                <a:avLst/>
              </a:prstGeom>
              <a:noFill/>
              <a:ln w="9525" cap="flat" cmpd="sng" algn="ctr">
                <a:solidFill>
                  <a:srgbClr val="1A1A1A"/>
                </a:solidFill>
                <a:prstDash val="solid"/>
                <a:headEnd type="none" w="lg" len="med"/>
                <a:tailEnd type="none" w="lg" len="med"/>
              </a:ln>
              <a:effectLst/>
            </p:spPr>
          </p:cxnSp>
        </p:grpSp>
      </p:grpSp>
      <p:grpSp>
        <p:nvGrpSpPr>
          <p:cNvPr id="312" name="Group 311">
            <a:extLst>
              <a:ext uri="{FF2B5EF4-FFF2-40B4-BE49-F238E27FC236}">
                <a16:creationId xmlns:a16="http://schemas.microsoft.com/office/drawing/2014/main" id="{8114C54B-E40E-6650-3E5D-6FAC9A4E25C2}"/>
              </a:ext>
            </a:extLst>
          </p:cNvPr>
          <p:cNvGrpSpPr/>
          <p:nvPr/>
        </p:nvGrpSpPr>
        <p:grpSpPr>
          <a:xfrm>
            <a:off x="588263" y="3527297"/>
            <a:ext cx="5486400" cy="2921411"/>
            <a:chOff x="588263" y="3527297"/>
            <a:chExt cx="5486400" cy="2921411"/>
          </a:xfrm>
        </p:grpSpPr>
        <p:sp>
          <p:nvSpPr>
            <p:cNvPr id="313" name="Rectangle 312">
              <a:extLst>
                <a:ext uri="{FF2B5EF4-FFF2-40B4-BE49-F238E27FC236}">
                  <a16:creationId xmlns:a16="http://schemas.microsoft.com/office/drawing/2014/main" id="{28AF949D-5786-E18C-83E2-F9DC706F52C4}"/>
                </a:ext>
              </a:extLst>
            </p:cNvPr>
            <p:cNvSpPr/>
            <p:nvPr/>
          </p:nvSpPr>
          <p:spPr bwMode="auto">
            <a:xfrm>
              <a:off x="588263" y="3744365"/>
              <a:ext cx="5486400" cy="2704343"/>
            </a:xfrm>
            <a:prstGeom prst="rect">
              <a:avLst/>
            </a:prstGeom>
            <a:noFill/>
            <a:ln w="25400" cap="flat" cmpd="sng" algn="ctr">
              <a:solidFill>
                <a:schemeClr val="tx2"/>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314" name="Rectangle 313">
              <a:extLst>
                <a:ext uri="{FF2B5EF4-FFF2-40B4-BE49-F238E27FC236}">
                  <a16:creationId xmlns:a16="http://schemas.microsoft.com/office/drawing/2014/main" id="{3DBBBE74-746A-A9AB-A294-EFB1F340BB5E}"/>
                </a:ext>
              </a:extLst>
            </p:cNvPr>
            <p:cNvSpPr/>
            <p:nvPr/>
          </p:nvSpPr>
          <p:spPr>
            <a:xfrm>
              <a:off x="764251" y="3550857"/>
              <a:ext cx="1895519"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1A1A1A"/>
                      </a:gs>
                    </a:gsLst>
                    <a:lin ang="5400000" scaled="1"/>
                  </a:gradFill>
                  <a:latin typeface="Graphik" panose="020B0503030202060203" pitchFamily="34" charset="77"/>
                </a:rPr>
                <a:t>Authentication</a:t>
              </a:r>
            </a:p>
          </p:txBody>
        </p:sp>
        <p:cxnSp>
          <p:nvCxnSpPr>
            <p:cNvPr id="315" name="Straight Connector 314">
              <a:extLst>
                <a:ext uri="{FF2B5EF4-FFF2-40B4-BE49-F238E27FC236}">
                  <a16:creationId xmlns:a16="http://schemas.microsoft.com/office/drawing/2014/main" id="{994A92B2-7CAD-1465-BA90-A586ED020AD6}"/>
                </a:ext>
              </a:extLst>
            </p:cNvPr>
            <p:cNvCxnSpPr>
              <a:cxnSpLocks/>
              <a:stCxn id="217" idx="2"/>
            </p:cNvCxnSpPr>
            <p:nvPr/>
          </p:nvCxnSpPr>
          <p:spPr>
            <a:xfrm flipH="1">
              <a:off x="3703756" y="3527297"/>
              <a:ext cx="3988" cy="421575"/>
            </a:xfrm>
            <a:prstGeom prst="line">
              <a:avLst/>
            </a:prstGeom>
            <a:solidFill>
              <a:srgbClr val="FFFFFF">
                <a:lumMod val="95000"/>
                <a:alpha val="50000"/>
              </a:srgbClr>
            </a:solidFill>
            <a:ln w="25400" cap="flat" cmpd="sng" algn="ctr">
              <a:solidFill>
                <a:schemeClr val="tx2"/>
              </a:solidFill>
              <a:prstDash val="sysDash"/>
            </a:ln>
            <a:effectLst/>
          </p:spPr>
        </p:cxnSp>
      </p:grpSp>
      <p:grpSp>
        <p:nvGrpSpPr>
          <p:cNvPr id="316" name="Group 315">
            <a:extLst>
              <a:ext uri="{FF2B5EF4-FFF2-40B4-BE49-F238E27FC236}">
                <a16:creationId xmlns:a16="http://schemas.microsoft.com/office/drawing/2014/main" id="{9A22DBA1-0C1C-3FCF-9F0D-48AF1F2F83C4}"/>
              </a:ext>
            </a:extLst>
          </p:cNvPr>
          <p:cNvGrpSpPr/>
          <p:nvPr/>
        </p:nvGrpSpPr>
        <p:grpSpPr>
          <a:xfrm>
            <a:off x="5271211" y="2048768"/>
            <a:ext cx="685800" cy="685800"/>
            <a:chOff x="731601" y="2693318"/>
            <a:chExt cx="852604" cy="852604"/>
          </a:xfrm>
        </p:grpSpPr>
        <p:sp>
          <p:nvSpPr>
            <p:cNvPr id="317" name="Oval 316">
              <a:extLst>
                <a:ext uri="{FF2B5EF4-FFF2-40B4-BE49-F238E27FC236}">
                  <a16:creationId xmlns:a16="http://schemas.microsoft.com/office/drawing/2014/main" id="{A4066D7A-5DF3-D371-0181-561A846211B1}"/>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18" name="Group 317">
              <a:extLst>
                <a:ext uri="{FF2B5EF4-FFF2-40B4-BE49-F238E27FC236}">
                  <a16:creationId xmlns:a16="http://schemas.microsoft.com/office/drawing/2014/main" id="{F667239A-3CEB-32AF-D1FD-3622ABFD2BD0}"/>
                </a:ext>
              </a:extLst>
            </p:cNvPr>
            <p:cNvGrpSpPr/>
            <p:nvPr/>
          </p:nvGrpSpPr>
          <p:grpSpPr>
            <a:xfrm>
              <a:off x="971314" y="2879210"/>
              <a:ext cx="373178" cy="480820"/>
              <a:chOff x="-1380586" y="3625332"/>
              <a:chExt cx="745424" cy="960440"/>
            </a:xfrm>
          </p:grpSpPr>
          <p:grpSp>
            <p:nvGrpSpPr>
              <p:cNvPr id="319" name="Group 318">
                <a:extLst>
                  <a:ext uri="{FF2B5EF4-FFF2-40B4-BE49-F238E27FC236}">
                    <a16:creationId xmlns:a16="http://schemas.microsoft.com/office/drawing/2014/main" id="{B34DA9D2-86B3-9BE3-804B-BAF51779BFEA}"/>
                  </a:ext>
                </a:extLst>
              </p:cNvPr>
              <p:cNvGrpSpPr/>
              <p:nvPr/>
            </p:nvGrpSpPr>
            <p:grpSpPr>
              <a:xfrm rot="19800000">
                <a:off x="-1380586" y="3625332"/>
                <a:ext cx="745424" cy="960440"/>
                <a:chOff x="-1526053" y="3761710"/>
                <a:chExt cx="1006697" cy="960440"/>
              </a:xfrm>
            </p:grpSpPr>
            <p:grpSp>
              <p:nvGrpSpPr>
                <p:cNvPr id="321" name="Graphic 3">
                  <a:extLst>
                    <a:ext uri="{FF2B5EF4-FFF2-40B4-BE49-F238E27FC236}">
                      <a16:creationId xmlns:a16="http://schemas.microsoft.com/office/drawing/2014/main" id="{1B8FF157-693A-7A10-F87F-58383F8A7F41}"/>
                    </a:ext>
                  </a:extLst>
                </p:cNvPr>
                <p:cNvGrpSpPr/>
                <p:nvPr/>
              </p:nvGrpSpPr>
              <p:grpSpPr>
                <a:xfrm>
                  <a:off x="-1526051" y="3761710"/>
                  <a:ext cx="1006695" cy="960440"/>
                  <a:chOff x="-1526051" y="3761710"/>
                  <a:chExt cx="1006695" cy="960440"/>
                </a:xfrm>
              </p:grpSpPr>
              <p:sp>
                <p:nvSpPr>
                  <p:cNvPr id="327" name="Freeform: Shape 319">
                    <a:extLst>
                      <a:ext uri="{FF2B5EF4-FFF2-40B4-BE49-F238E27FC236}">
                        <a16:creationId xmlns:a16="http://schemas.microsoft.com/office/drawing/2014/main" id="{4EE453D8-45A8-DBBB-109F-373C9DB6FF6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28" name="Freeform: Shape 320">
                    <a:extLst>
                      <a:ext uri="{FF2B5EF4-FFF2-40B4-BE49-F238E27FC236}">
                        <a16:creationId xmlns:a16="http://schemas.microsoft.com/office/drawing/2014/main" id="{38D68316-69EA-B410-274B-7BBD31911C04}"/>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22" name="Straight Connector 321">
                  <a:extLst>
                    <a:ext uri="{FF2B5EF4-FFF2-40B4-BE49-F238E27FC236}">
                      <a16:creationId xmlns:a16="http://schemas.microsoft.com/office/drawing/2014/main" id="{2A7D75EB-FC9C-2714-8D0B-9E033A8CF0F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23" name="Straight Connector 322">
                  <a:extLst>
                    <a:ext uri="{FF2B5EF4-FFF2-40B4-BE49-F238E27FC236}">
                      <a16:creationId xmlns:a16="http://schemas.microsoft.com/office/drawing/2014/main" id="{A322FFAA-87BE-9A56-1F56-65D05FFABBC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24" name="Straight Connector 323">
                  <a:extLst>
                    <a:ext uri="{FF2B5EF4-FFF2-40B4-BE49-F238E27FC236}">
                      <a16:creationId xmlns:a16="http://schemas.microsoft.com/office/drawing/2014/main" id="{455AE7F2-98C2-B893-28A2-3995DF05DEF8}"/>
                    </a:ext>
                  </a:extLst>
                </p:cNvPr>
                <p:cNvCxnSpPr>
                  <a:cxnSpLocks/>
                  <a:endCxn id="32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BA671675-E0D6-8E71-151D-51E87751DDDC}"/>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26" name="Straight Connector 325">
                  <a:extLst>
                    <a:ext uri="{FF2B5EF4-FFF2-40B4-BE49-F238E27FC236}">
                      <a16:creationId xmlns:a16="http://schemas.microsoft.com/office/drawing/2014/main" id="{CF12588F-9BF2-ABAF-5163-FDA0E43331CD}"/>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20" name="arrow_11" title="Icon of a circle made of two curved arrows">
                <a:extLst>
                  <a:ext uri="{FF2B5EF4-FFF2-40B4-BE49-F238E27FC236}">
                    <a16:creationId xmlns:a16="http://schemas.microsoft.com/office/drawing/2014/main" id="{B968DC71-F629-75CB-0F3D-E99ABD4B62EA}"/>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cxnSp>
        <p:nvCxnSpPr>
          <p:cNvPr id="329" name="Straight Arrow Connector 328">
            <a:extLst>
              <a:ext uri="{FF2B5EF4-FFF2-40B4-BE49-F238E27FC236}">
                <a16:creationId xmlns:a16="http://schemas.microsoft.com/office/drawing/2014/main" id="{BB905245-81F8-745A-0338-3DF9EBFD8AF4}"/>
              </a:ext>
            </a:extLst>
          </p:cNvPr>
          <p:cNvCxnSpPr>
            <a:cxnSpLocks/>
          </p:cNvCxnSpPr>
          <p:nvPr/>
        </p:nvCxnSpPr>
        <p:spPr>
          <a:xfrm flipH="1">
            <a:off x="5957011" y="2423181"/>
            <a:ext cx="493654" cy="0"/>
          </a:xfrm>
          <a:prstGeom prst="straightConnector1">
            <a:avLst/>
          </a:prstGeom>
          <a:noFill/>
          <a:ln w="25400" cap="flat" cmpd="sng" algn="ctr">
            <a:solidFill>
              <a:srgbClr val="1A1A1A"/>
            </a:solidFill>
            <a:prstDash val="sysDot"/>
            <a:headEnd type="arrow" w="lg" len="med"/>
            <a:tailEnd type="none" w="lg" len="med"/>
          </a:ln>
          <a:effectLst/>
        </p:spPr>
      </p:cxnSp>
      <p:grpSp>
        <p:nvGrpSpPr>
          <p:cNvPr id="330" name="Group 329">
            <a:extLst>
              <a:ext uri="{FF2B5EF4-FFF2-40B4-BE49-F238E27FC236}">
                <a16:creationId xmlns:a16="http://schemas.microsoft.com/office/drawing/2014/main" id="{AD9CC97C-D3AC-55EF-BF32-11DCA99908FF}"/>
              </a:ext>
            </a:extLst>
          </p:cNvPr>
          <p:cNvGrpSpPr/>
          <p:nvPr/>
        </p:nvGrpSpPr>
        <p:grpSpPr>
          <a:xfrm>
            <a:off x="6450665" y="2048768"/>
            <a:ext cx="685800" cy="685800"/>
            <a:chOff x="588263" y="3756508"/>
            <a:chExt cx="852604" cy="852604"/>
          </a:xfrm>
        </p:grpSpPr>
        <p:sp>
          <p:nvSpPr>
            <p:cNvPr id="331" name="Oval 330">
              <a:extLst>
                <a:ext uri="{FF2B5EF4-FFF2-40B4-BE49-F238E27FC236}">
                  <a16:creationId xmlns:a16="http://schemas.microsoft.com/office/drawing/2014/main" id="{F380E1C6-4CB4-47CC-EFB6-FB3949950E5A}"/>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32" name="Group 331">
              <a:extLst>
                <a:ext uri="{FF2B5EF4-FFF2-40B4-BE49-F238E27FC236}">
                  <a16:creationId xmlns:a16="http://schemas.microsoft.com/office/drawing/2014/main" id="{CC83D6FB-00BA-59EB-166C-97A8C694660D}"/>
                </a:ext>
              </a:extLst>
            </p:cNvPr>
            <p:cNvGrpSpPr/>
            <p:nvPr/>
          </p:nvGrpSpPr>
          <p:grpSpPr>
            <a:xfrm>
              <a:off x="827976" y="3942400"/>
              <a:ext cx="373178" cy="480820"/>
              <a:chOff x="-764990" y="4532798"/>
              <a:chExt cx="373178" cy="480820"/>
            </a:xfrm>
          </p:grpSpPr>
          <p:grpSp>
            <p:nvGrpSpPr>
              <p:cNvPr id="333" name="Group 332">
                <a:extLst>
                  <a:ext uri="{FF2B5EF4-FFF2-40B4-BE49-F238E27FC236}">
                    <a16:creationId xmlns:a16="http://schemas.microsoft.com/office/drawing/2014/main" id="{F8D5EE62-2BA6-1591-BE98-D0E52D366029}"/>
                  </a:ext>
                </a:extLst>
              </p:cNvPr>
              <p:cNvGrpSpPr/>
              <p:nvPr/>
            </p:nvGrpSpPr>
            <p:grpSpPr>
              <a:xfrm rot="19800000">
                <a:off x="-764990" y="4532798"/>
                <a:ext cx="373178" cy="480820"/>
                <a:chOff x="-1526053" y="3761710"/>
                <a:chExt cx="1006697" cy="960440"/>
              </a:xfrm>
            </p:grpSpPr>
            <p:grpSp>
              <p:nvGrpSpPr>
                <p:cNvPr id="335" name="Graphic 3">
                  <a:extLst>
                    <a:ext uri="{FF2B5EF4-FFF2-40B4-BE49-F238E27FC236}">
                      <a16:creationId xmlns:a16="http://schemas.microsoft.com/office/drawing/2014/main" id="{DF7C4FE3-4B93-F31A-2B10-67F533FC564F}"/>
                    </a:ext>
                  </a:extLst>
                </p:cNvPr>
                <p:cNvGrpSpPr/>
                <p:nvPr/>
              </p:nvGrpSpPr>
              <p:grpSpPr>
                <a:xfrm>
                  <a:off x="-1526051" y="3761710"/>
                  <a:ext cx="1006695" cy="960440"/>
                  <a:chOff x="-1526051" y="3761710"/>
                  <a:chExt cx="1006695" cy="960440"/>
                </a:xfrm>
              </p:grpSpPr>
              <p:sp>
                <p:nvSpPr>
                  <p:cNvPr id="341" name="Freeform: Shape 345">
                    <a:extLst>
                      <a:ext uri="{FF2B5EF4-FFF2-40B4-BE49-F238E27FC236}">
                        <a16:creationId xmlns:a16="http://schemas.microsoft.com/office/drawing/2014/main" id="{8C9CD31B-680E-728B-CCB1-5C3DD36A600F}"/>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42" name="Freeform: Shape 346">
                    <a:extLst>
                      <a:ext uri="{FF2B5EF4-FFF2-40B4-BE49-F238E27FC236}">
                        <a16:creationId xmlns:a16="http://schemas.microsoft.com/office/drawing/2014/main" id="{DFB7624F-0A86-5521-81D1-69ABB64C7786}"/>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36" name="Straight Connector 335">
                  <a:extLst>
                    <a:ext uri="{FF2B5EF4-FFF2-40B4-BE49-F238E27FC236}">
                      <a16:creationId xmlns:a16="http://schemas.microsoft.com/office/drawing/2014/main" id="{123404AE-1E8D-8E42-90E7-978275346F1C}"/>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37" name="Straight Connector 336">
                  <a:extLst>
                    <a:ext uri="{FF2B5EF4-FFF2-40B4-BE49-F238E27FC236}">
                      <a16:creationId xmlns:a16="http://schemas.microsoft.com/office/drawing/2014/main" id="{51A17E74-4141-C2FA-B2E6-84B8B9A7C4B3}"/>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38" name="Straight Connector 337">
                  <a:extLst>
                    <a:ext uri="{FF2B5EF4-FFF2-40B4-BE49-F238E27FC236}">
                      <a16:creationId xmlns:a16="http://schemas.microsoft.com/office/drawing/2014/main" id="{64FF7DD7-0733-0D1E-64D0-15ABD862B6B4}"/>
                    </a:ext>
                  </a:extLst>
                </p:cNvPr>
                <p:cNvCxnSpPr>
                  <a:cxnSpLocks/>
                  <a:endCxn id="342"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39" name="Straight Connector 338">
                  <a:extLst>
                    <a:ext uri="{FF2B5EF4-FFF2-40B4-BE49-F238E27FC236}">
                      <a16:creationId xmlns:a16="http://schemas.microsoft.com/office/drawing/2014/main" id="{F5CD5AAF-8C0E-D98F-7CE5-052A226A0191}"/>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40" name="Straight Connector 339">
                  <a:extLst>
                    <a:ext uri="{FF2B5EF4-FFF2-40B4-BE49-F238E27FC236}">
                      <a16:creationId xmlns:a16="http://schemas.microsoft.com/office/drawing/2014/main" id="{194F0B41-EA21-AF49-F64F-1D924DC97CC3}"/>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34" name="Rectangle 29">
                <a:extLst>
                  <a:ext uri="{FF2B5EF4-FFF2-40B4-BE49-F238E27FC236}">
                    <a16:creationId xmlns:a16="http://schemas.microsoft.com/office/drawing/2014/main" id="{1DB45E6F-8A02-DBB3-B3A7-83D4E23706FD}"/>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43" name="Group 342">
            <a:extLst>
              <a:ext uri="{FF2B5EF4-FFF2-40B4-BE49-F238E27FC236}">
                <a16:creationId xmlns:a16="http://schemas.microsoft.com/office/drawing/2014/main" id="{640FC816-E2E0-83B2-EB8B-4D5BA81F92A2}"/>
              </a:ext>
            </a:extLst>
          </p:cNvPr>
          <p:cNvGrpSpPr/>
          <p:nvPr/>
        </p:nvGrpSpPr>
        <p:grpSpPr>
          <a:xfrm>
            <a:off x="7880157" y="1869140"/>
            <a:ext cx="1371405" cy="1031764"/>
            <a:chOff x="8187930" y="1745570"/>
            <a:chExt cx="1371405" cy="1031764"/>
          </a:xfrm>
        </p:grpSpPr>
        <p:grpSp>
          <p:nvGrpSpPr>
            <p:cNvPr id="344" name="Group 343">
              <a:extLst>
                <a:ext uri="{FF2B5EF4-FFF2-40B4-BE49-F238E27FC236}">
                  <a16:creationId xmlns:a16="http://schemas.microsoft.com/office/drawing/2014/main" id="{09686BD0-F292-EDE5-F891-268291909813}"/>
                </a:ext>
              </a:extLst>
            </p:cNvPr>
            <p:cNvGrpSpPr/>
            <p:nvPr/>
          </p:nvGrpSpPr>
          <p:grpSpPr>
            <a:xfrm>
              <a:off x="8187930" y="1745570"/>
              <a:ext cx="1371405" cy="1031764"/>
              <a:chOff x="227451" y="4127473"/>
              <a:chExt cx="1371600" cy="1031910"/>
            </a:xfrm>
          </p:grpSpPr>
          <p:sp>
            <p:nvSpPr>
              <p:cNvPr id="347" name="Rectangle 346">
                <a:extLst>
                  <a:ext uri="{FF2B5EF4-FFF2-40B4-BE49-F238E27FC236}">
                    <a16:creationId xmlns:a16="http://schemas.microsoft.com/office/drawing/2014/main" id="{3B89FD53-0BB1-298F-6DA4-AD46AD8CE1B3}"/>
                  </a:ext>
                </a:extLst>
              </p:cNvPr>
              <p:cNvSpPr/>
              <p:nvPr/>
            </p:nvSpPr>
            <p:spPr bwMode="auto">
              <a:xfrm flipH="1">
                <a:off x="227451" y="4127473"/>
                <a:ext cx="1371600" cy="1031910"/>
              </a:xfrm>
              <a:prstGeom prst="rect">
                <a:avLst/>
              </a:prstGeom>
              <a:solidFill>
                <a:srgbClr val="FFFFFF"/>
              </a:solidFill>
              <a:ln w="19050" cap="sq" cmpd="sng" algn="ctr">
                <a:solidFill>
                  <a:srgbClr val="E6E6E6"/>
                </a:solidFill>
                <a:prstDash val="solid"/>
                <a:miter lim="800000"/>
                <a:headEnd type="none" w="med" len="med"/>
                <a:tailEnd type="none" w="med" len="med"/>
              </a:ln>
              <a:effectLst/>
            </p:spPr>
            <p:txBody>
              <a:bodyPr rot="0" spcFirstLastPara="0" vertOverflow="overflow" horzOverflow="overflow" vert="horz" wrap="square" lIns="403275" tIns="143387" rIns="0" bIns="143387" numCol="1" spcCol="0" rtlCol="0" fromWordArt="0" anchor="ctr" anchorCtr="0" forceAA="0" compatLnSpc="1">
                <a:prstTxWarp prst="textNoShape">
                  <a:avLst/>
                </a:prstTxWarp>
                <a:noAutofit/>
              </a:bodyPr>
              <a:lstStyle/>
              <a:p>
                <a:pPr defTabSz="913751" fontAlgn="base">
                  <a:lnSpc>
                    <a:spcPct val="90000"/>
                  </a:lnSpc>
                  <a:spcBef>
                    <a:spcPct val="0"/>
                  </a:spcBef>
                  <a:spcAft>
                    <a:spcPct val="0"/>
                  </a:spcAft>
                  <a:defRPr/>
                </a:pPr>
                <a:endParaRPr lang="en-US" sz="1567" kern="0" spc="-49">
                  <a:solidFill>
                    <a:srgbClr val="353535"/>
                  </a:solidFill>
                  <a:latin typeface="Graphik" panose="020B0503030202060203" pitchFamily="34" charset="77"/>
                  <a:ea typeface="Segoe UI" panose="020B0502040204020203" pitchFamily="34" charset="0"/>
                  <a:cs typeface="Segoe UI" panose="020B0502040204020203" pitchFamily="34" charset="0"/>
                </a:endParaRPr>
              </a:p>
            </p:txBody>
          </p:sp>
          <p:sp>
            <p:nvSpPr>
              <p:cNvPr id="348" name="TextBox 347">
                <a:extLst>
                  <a:ext uri="{FF2B5EF4-FFF2-40B4-BE49-F238E27FC236}">
                    <a16:creationId xmlns:a16="http://schemas.microsoft.com/office/drawing/2014/main" id="{682E0CB0-FC04-9969-7E8A-07D3B161BAF5}"/>
                  </a:ext>
                </a:extLst>
              </p:cNvPr>
              <p:cNvSpPr txBox="1"/>
              <p:nvPr/>
            </p:nvSpPr>
            <p:spPr>
              <a:xfrm>
                <a:off x="601154" y="4849020"/>
                <a:ext cx="675851"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Client apps</a:t>
                </a:r>
              </a:p>
            </p:txBody>
          </p:sp>
          <p:sp>
            <p:nvSpPr>
              <p:cNvPr id="349" name="TextBox 348">
                <a:extLst>
                  <a:ext uri="{FF2B5EF4-FFF2-40B4-BE49-F238E27FC236}">
                    <a16:creationId xmlns:a16="http://schemas.microsoft.com/office/drawing/2014/main" id="{9BCD9CF1-A0F1-3D32-3033-FE32B7008EE3}"/>
                  </a:ext>
                </a:extLst>
              </p:cNvPr>
              <p:cNvSpPr txBox="1"/>
              <p:nvPr/>
            </p:nvSpPr>
            <p:spPr>
              <a:xfrm>
                <a:off x="601154" y="4298616"/>
                <a:ext cx="818987" cy="152371"/>
              </a:xfrm>
              <a:prstGeom prst="rect">
                <a:avLst/>
              </a:prstGeom>
            </p:spPr>
            <p:txBody>
              <a:bodyPr wrap="none" lIns="45713" tIns="0" rIns="0" bIns="0" anchor="ctr">
                <a:spAutoFit/>
              </a:bodyPr>
              <a:lstStyle>
                <a:defPPr>
                  <a:defRPr lang="en-US"/>
                </a:defPPr>
                <a:lvl1pPr defTabSz="878391">
                  <a:lnSpc>
                    <a:spcPct val="90000"/>
                  </a:lnSpc>
                  <a:defRPr sz="1100" kern="100">
                    <a:solidFill>
                      <a:srgbClr val="353535"/>
                    </a:solidFill>
                    <a:latin typeface="Segoe UI"/>
                    <a:ea typeface="ＭＳ Ｐゴシック" charset="0"/>
                  </a:defRPr>
                </a:lvl1pPr>
              </a:lstStyle>
              <a:p>
                <a:pPr>
                  <a:defRPr/>
                </a:pPr>
                <a:r>
                  <a:rPr lang="en-US">
                    <a:gradFill>
                      <a:gsLst>
                        <a:gs pos="83000">
                          <a:srgbClr val="1A1A1A"/>
                        </a:gs>
                        <a:gs pos="100000">
                          <a:srgbClr val="1A1A1A"/>
                        </a:gs>
                      </a:gsLst>
                      <a:lin ang="5400000" scaled="1"/>
                    </a:gradFill>
                    <a:latin typeface="Graphik" panose="020B0503030202060203" pitchFamily="34" charset="77"/>
                  </a:rPr>
                  <a:t>Browser apps</a:t>
                </a:r>
              </a:p>
            </p:txBody>
          </p:sp>
        </p:grpSp>
        <p:sp>
          <p:nvSpPr>
            <p:cNvPr id="345" name="Browser_2" title="Icon of a browser window with a home symbol inside">
              <a:extLst>
                <a:ext uri="{FF2B5EF4-FFF2-40B4-BE49-F238E27FC236}">
                  <a16:creationId xmlns:a16="http://schemas.microsoft.com/office/drawing/2014/main" id="{45C2267E-A8B2-CE8B-C2E5-882818974B0E}"/>
                </a:ext>
              </a:extLst>
            </p:cNvPr>
            <p:cNvSpPr>
              <a:spLocks noChangeAspect="1" noEditPoints="1"/>
            </p:cNvSpPr>
            <p:nvPr/>
          </p:nvSpPr>
          <p:spPr bwMode="auto">
            <a:xfrm>
              <a:off x="8281935" y="1881850"/>
              <a:ext cx="244401" cy="207783"/>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27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400">
                <a:defRPr/>
              </a:pPr>
              <a:endParaRPr lang="en-US" sz="1836">
                <a:solidFill>
                  <a:srgbClr val="1A1A1A"/>
                </a:solidFill>
                <a:latin typeface="Graphik" panose="020B0503030202060203" pitchFamily="34" charset="77"/>
              </a:endParaRPr>
            </a:p>
          </p:txBody>
        </p:sp>
        <p:sp>
          <p:nvSpPr>
            <p:cNvPr id="346" name="Browser_4" title="Icon of a website or an app window">
              <a:extLst>
                <a:ext uri="{FF2B5EF4-FFF2-40B4-BE49-F238E27FC236}">
                  <a16:creationId xmlns:a16="http://schemas.microsoft.com/office/drawing/2014/main" id="{34F075FD-598E-398A-CF06-904FF56E3C72}"/>
                </a:ext>
              </a:extLst>
            </p:cNvPr>
            <p:cNvSpPr>
              <a:spLocks noChangeAspect="1" noEditPoints="1"/>
            </p:cNvSpPr>
            <p:nvPr/>
          </p:nvSpPr>
          <p:spPr bwMode="auto">
            <a:xfrm>
              <a:off x="8276110" y="2446691"/>
              <a:ext cx="256813" cy="190059"/>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a:solidFill>
                  <a:srgbClr val="1A1A1A"/>
                </a:solidFill>
                <a:latin typeface="Graphik" panose="020B0503030202060203" pitchFamily="34" charset="77"/>
              </a:endParaRPr>
            </a:p>
          </p:txBody>
        </p:sp>
      </p:grpSp>
      <p:sp>
        <p:nvSpPr>
          <p:cNvPr id="350" name="Rectangle 349">
            <a:extLst>
              <a:ext uri="{FF2B5EF4-FFF2-40B4-BE49-F238E27FC236}">
                <a16:creationId xmlns:a16="http://schemas.microsoft.com/office/drawing/2014/main" id="{3D2553DF-9E88-21B5-C31A-E1D591C7EF8D}"/>
              </a:ext>
            </a:extLst>
          </p:cNvPr>
          <p:cNvSpPr/>
          <p:nvPr/>
        </p:nvSpPr>
        <p:spPr bwMode="auto">
          <a:xfrm>
            <a:off x="7273868" y="4087638"/>
            <a:ext cx="4306428" cy="949419"/>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Refresh Token – (Per App) </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Long term access to an application</a:t>
            </a:r>
          </a:p>
          <a:p>
            <a:pPr marL="0" lvl="1" defTabSz="932472" fontAlgn="base">
              <a:spcBef>
                <a:spcPct val="0"/>
              </a:spcBef>
              <a:spcAft>
                <a:spcPts val="600"/>
              </a:spcAft>
              <a:defRPr/>
            </a:pP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Includes whether MFA was used for authentication</a:t>
            </a:r>
          </a:p>
        </p:txBody>
      </p:sp>
      <p:sp>
        <p:nvSpPr>
          <p:cNvPr id="351" name="Rectangle 350">
            <a:extLst>
              <a:ext uri="{FF2B5EF4-FFF2-40B4-BE49-F238E27FC236}">
                <a16:creationId xmlns:a16="http://schemas.microsoft.com/office/drawing/2014/main" id="{BE728CCB-CDF5-82C2-0E41-E962CDF4B830}"/>
              </a:ext>
            </a:extLst>
          </p:cNvPr>
          <p:cNvSpPr/>
          <p:nvPr/>
        </p:nvSpPr>
        <p:spPr bwMode="auto">
          <a:xfrm>
            <a:off x="7684216" y="5158082"/>
            <a:ext cx="4103256" cy="942043"/>
          </a:xfrm>
          <a:prstGeom prst="rect">
            <a:avLst/>
          </a:prstGeom>
          <a:noFill/>
          <a:ln w="9525" cap="flat" cmpd="sng" algn="ctr">
            <a:noFill/>
            <a:prstDash val="solid"/>
          </a:ln>
          <a:effectLst/>
        </p:spPr>
        <p:txBody>
          <a:bodyPr rot="0" spcFirstLastPara="0" vertOverflow="overflow" horzOverflow="overflow" vert="horz" wrap="square" lIns="0" tIns="45720" rIns="182880" bIns="146304" numCol="1" spcCol="0" rtlCol="0" fromWordArt="0" anchor="t" anchorCtr="0" forceAA="0" compatLnSpc="1">
            <a:prstTxWarp prst="textNoShape">
              <a:avLst/>
            </a:prstTxWarp>
            <a:noAutofit/>
          </a:bodyPr>
          <a:lstStyle/>
          <a:p>
            <a:pPr marL="0" lvl="1" defTabSz="932472" fontAlgn="base">
              <a:spcBef>
                <a:spcPct val="0"/>
              </a:spcBef>
              <a:spcAft>
                <a:spcPts val="300"/>
              </a:spcAft>
              <a:defRPr/>
            </a:pPr>
            <a:r>
              <a:rPr lang="en-US" sz="1400" b="1">
                <a:solidFill>
                  <a:schemeClr val="tx2"/>
                </a:solidFill>
                <a:latin typeface="Graphik" panose="020B0503030202060203" pitchFamily="34" charset="77"/>
                <a:cs typeface="Segoe UI Semibold" panose="020B0702040204020203" pitchFamily="34" charset="0"/>
              </a:rPr>
              <a:t>Access Token – (Per App)</a:t>
            </a:r>
          </a:p>
          <a:p>
            <a:pPr marL="0" lvl="1" defTabSz="932472" fontAlgn="base">
              <a:spcBef>
                <a:spcPct val="0"/>
              </a:spcBef>
              <a:spcAft>
                <a:spcPts val="600"/>
              </a:spcAft>
              <a:defRPr/>
            </a:pPr>
            <a:r>
              <a:rPr lang="en-US" sz="900">
                <a:solidFill>
                  <a:schemeClr val="tx2"/>
                </a:solidFill>
                <a:latin typeface="Graphik" panose="020B0503030202060203" pitchFamily="34" charset="77"/>
                <a:cs typeface="Segoe UI Semibold" panose="020B0702040204020203" pitchFamily="34" charset="0"/>
              </a:rPr>
              <a:t>Provides user access to use application (short term)</a:t>
            </a:r>
            <a:br>
              <a:rPr lang="en-US" sz="900">
                <a:solidFill>
                  <a:schemeClr val="tx2"/>
                </a:solidFill>
                <a:latin typeface="Graphik" panose="020B0503030202060203" pitchFamily="34" charset="77"/>
                <a:cs typeface="Segoe UI Semibold" panose="020B0702040204020203" pitchFamily="34" charset="0"/>
              </a:rPr>
            </a:br>
            <a:r>
              <a:rPr lang="en-US" sz="900" b="1">
                <a:solidFill>
                  <a:schemeClr val="tx2"/>
                </a:solidFill>
                <a:latin typeface="Graphik" panose="020B0503030202060203" pitchFamily="34" charset="77"/>
                <a:cs typeface="Segoe UI Semibold" panose="020B0702040204020203" pitchFamily="34" charset="0"/>
              </a:rPr>
              <a:t>Note: </a:t>
            </a:r>
            <a:r>
              <a:rPr lang="en-US" sz="900">
                <a:solidFill>
                  <a:schemeClr val="tx2"/>
                </a:solidFill>
                <a:latin typeface="Graphik" panose="020B0503030202060203" pitchFamily="34" charset="77"/>
                <a:cs typeface="Segoe UI Semibold" panose="020B0702040204020203" pitchFamily="34" charset="0"/>
              </a:rPr>
              <a:t>Policy is re-evaluated every time you get a new access token (using the refresh token)</a:t>
            </a:r>
          </a:p>
        </p:txBody>
      </p:sp>
      <p:cxnSp>
        <p:nvCxnSpPr>
          <p:cNvPr id="352" name="Connector: Elbow 141">
            <a:extLst>
              <a:ext uri="{FF2B5EF4-FFF2-40B4-BE49-F238E27FC236}">
                <a16:creationId xmlns:a16="http://schemas.microsoft.com/office/drawing/2014/main" id="{2416298C-021D-BD82-C486-C34157F9A4D7}"/>
              </a:ext>
            </a:extLst>
          </p:cNvPr>
          <p:cNvCxnSpPr>
            <a:cxnSpLocks/>
          </p:cNvCxnSpPr>
          <p:nvPr/>
        </p:nvCxnSpPr>
        <p:spPr>
          <a:xfrm rot="16200000" flipH="1">
            <a:off x="6345898" y="5111879"/>
            <a:ext cx="763130" cy="110410"/>
          </a:xfrm>
          <a:prstGeom prst="bentConnector2">
            <a:avLst/>
          </a:prstGeom>
          <a:noFill/>
          <a:ln w="25400" cap="flat" cmpd="sng" algn="ctr">
            <a:solidFill>
              <a:srgbClr val="1A1A1A"/>
            </a:solidFill>
            <a:prstDash val="sysDot"/>
            <a:headEnd type="none" w="lg" len="med"/>
            <a:tailEnd type="none" w="lg" len="med"/>
          </a:ln>
          <a:effectLst/>
        </p:spPr>
      </p:cxnSp>
      <p:grpSp>
        <p:nvGrpSpPr>
          <p:cNvPr id="353" name="Group 352">
            <a:extLst>
              <a:ext uri="{FF2B5EF4-FFF2-40B4-BE49-F238E27FC236}">
                <a16:creationId xmlns:a16="http://schemas.microsoft.com/office/drawing/2014/main" id="{25325236-A963-647C-1054-7753A56927C4}"/>
              </a:ext>
            </a:extLst>
          </p:cNvPr>
          <p:cNvGrpSpPr/>
          <p:nvPr/>
        </p:nvGrpSpPr>
        <p:grpSpPr>
          <a:xfrm>
            <a:off x="6358479" y="4181761"/>
            <a:ext cx="685800" cy="685800"/>
            <a:chOff x="731601" y="2693318"/>
            <a:chExt cx="852604" cy="852604"/>
          </a:xfrm>
        </p:grpSpPr>
        <p:sp>
          <p:nvSpPr>
            <p:cNvPr id="354" name="Oval 353">
              <a:extLst>
                <a:ext uri="{FF2B5EF4-FFF2-40B4-BE49-F238E27FC236}">
                  <a16:creationId xmlns:a16="http://schemas.microsoft.com/office/drawing/2014/main" id="{DAE55379-0133-8BF1-5A36-8FAD0791A152}"/>
                </a:ext>
              </a:extLst>
            </p:cNvPr>
            <p:cNvSpPr/>
            <p:nvPr/>
          </p:nvSpPr>
          <p:spPr bwMode="auto">
            <a:xfrm>
              <a:off x="731601" y="269331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55" name="Group 354">
              <a:extLst>
                <a:ext uri="{FF2B5EF4-FFF2-40B4-BE49-F238E27FC236}">
                  <a16:creationId xmlns:a16="http://schemas.microsoft.com/office/drawing/2014/main" id="{A79D08DC-21FA-2CA3-2277-0029E0852E62}"/>
                </a:ext>
              </a:extLst>
            </p:cNvPr>
            <p:cNvGrpSpPr/>
            <p:nvPr/>
          </p:nvGrpSpPr>
          <p:grpSpPr>
            <a:xfrm>
              <a:off x="971314" y="2879210"/>
              <a:ext cx="373178" cy="480820"/>
              <a:chOff x="-1380586" y="3625332"/>
              <a:chExt cx="745424" cy="960440"/>
            </a:xfrm>
          </p:grpSpPr>
          <p:grpSp>
            <p:nvGrpSpPr>
              <p:cNvPr id="356" name="Group 355">
                <a:extLst>
                  <a:ext uri="{FF2B5EF4-FFF2-40B4-BE49-F238E27FC236}">
                    <a16:creationId xmlns:a16="http://schemas.microsoft.com/office/drawing/2014/main" id="{8574F3A5-C5DB-4F6F-4BDE-C45A51FA1A14}"/>
                  </a:ext>
                </a:extLst>
              </p:cNvPr>
              <p:cNvGrpSpPr/>
              <p:nvPr/>
            </p:nvGrpSpPr>
            <p:grpSpPr>
              <a:xfrm rot="19800000">
                <a:off x="-1380586" y="3625332"/>
                <a:ext cx="745424" cy="960440"/>
                <a:chOff x="-1526053" y="3761710"/>
                <a:chExt cx="1006697" cy="960440"/>
              </a:xfrm>
            </p:grpSpPr>
            <p:grpSp>
              <p:nvGrpSpPr>
                <p:cNvPr id="358" name="Graphic 3">
                  <a:extLst>
                    <a:ext uri="{FF2B5EF4-FFF2-40B4-BE49-F238E27FC236}">
                      <a16:creationId xmlns:a16="http://schemas.microsoft.com/office/drawing/2014/main" id="{D3F872BD-14F7-F6F5-13FD-0B95FC92D951}"/>
                    </a:ext>
                  </a:extLst>
                </p:cNvPr>
                <p:cNvGrpSpPr/>
                <p:nvPr/>
              </p:nvGrpSpPr>
              <p:grpSpPr>
                <a:xfrm>
                  <a:off x="-1526051" y="3761710"/>
                  <a:ext cx="1006695" cy="960440"/>
                  <a:chOff x="-1526051" y="3761710"/>
                  <a:chExt cx="1006695" cy="960440"/>
                </a:xfrm>
              </p:grpSpPr>
              <p:sp>
                <p:nvSpPr>
                  <p:cNvPr id="364" name="Freeform: Shape 205">
                    <a:extLst>
                      <a:ext uri="{FF2B5EF4-FFF2-40B4-BE49-F238E27FC236}">
                        <a16:creationId xmlns:a16="http://schemas.microsoft.com/office/drawing/2014/main" id="{E193E5CC-4770-A169-0D3A-EFB5692DD074}"/>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65" name="Freeform: Shape 206">
                    <a:extLst>
                      <a:ext uri="{FF2B5EF4-FFF2-40B4-BE49-F238E27FC236}">
                        <a16:creationId xmlns:a16="http://schemas.microsoft.com/office/drawing/2014/main" id="{62F976BA-0AFD-DACD-45DA-0E947275C2B0}"/>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59" name="Straight Connector 358">
                  <a:extLst>
                    <a:ext uri="{FF2B5EF4-FFF2-40B4-BE49-F238E27FC236}">
                      <a16:creationId xmlns:a16="http://schemas.microsoft.com/office/drawing/2014/main" id="{F9B1E269-0537-8934-F0D6-55C57B7DE347}"/>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60" name="Straight Connector 359">
                  <a:extLst>
                    <a:ext uri="{FF2B5EF4-FFF2-40B4-BE49-F238E27FC236}">
                      <a16:creationId xmlns:a16="http://schemas.microsoft.com/office/drawing/2014/main" id="{451B5145-B52C-7441-D14E-5598E1135F4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61" name="Straight Connector 360">
                  <a:extLst>
                    <a:ext uri="{FF2B5EF4-FFF2-40B4-BE49-F238E27FC236}">
                      <a16:creationId xmlns:a16="http://schemas.microsoft.com/office/drawing/2014/main" id="{3028AFAE-BE1C-96E7-FB4B-FEAF8C446671}"/>
                    </a:ext>
                  </a:extLst>
                </p:cNvPr>
                <p:cNvCxnSpPr>
                  <a:cxnSpLocks/>
                  <a:endCxn id="365"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62" name="Straight Connector 361">
                  <a:extLst>
                    <a:ext uri="{FF2B5EF4-FFF2-40B4-BE49-F238E27FC236}">
                      <a16:creationId xmlns:a16="http://schemas.microsoft.com/office/drawing/2014/main" id="{5A2097FD-F14F-6425-8926-A19BB6AB26D4}"/>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63" name="Straight Connector 362">
                  <a:extLst>
                    <a:ext uri="{FF2B5EF4-FFF2-40B4-BE49-F238E27FC236}">
                      <a16:creationId xmlns:a16="http://schemas.microsoft.com/office/drawing/2014/main" id="{E8447A44-D295-1A85-3303-FDC8EBCE55B5}"/>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57" name="arrow_11" title="Icon of a circle made of two curved arrows">
                <a:extLst>
                  <a:ext uri="{FF2B5EF4-FFF2-40B4-BE49-F238E27FC236}">
                    <a16:creationId xmlns:a16="http://schemas.microsoft.com/office/drawing/2014/main" id="{3A5ECAFB-2F5F-936A-78DC-299E964E8166}"/>
                  </a:ext>
                </a:extLst>
              </p:cNvPr>
              <p:cNvSpPr>
                <a:spLocks noChangeAspect="1" noEditPoints="1"/>
              </p:cNvSpPr>
              <p:nvPr/>
            </p:nvSpPr>
            <p:spPr bwMode="auto">
              <a:xfrm rot="19342864">
                <a:off x="-1127798" y="3751117"/>
                <a:ext cx="375904"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9050"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nvGrpSpPr>
          <p:cNvPr id="366" name="Group 365">
            <a:extLst>
              <a:ext uri="{FF2B5EF4-FFF2-40B4-BE49-F238E27FC236}">
                <a16:creationId xmlns:a16="http://schemas.microsoft.com/office/drawing/2014/main" id="{95799C60-379F-B523-39FC-25EC3CEFE5BC}"/>
              </a:ext>
            </a:extLst>
          </p:cNvPr>
          <p:cNvGrpSpPr/>
          <p:nvPr/>
        </p:nvGrpSpPr>
        <p:grpSpPr>
          <a:xfrm>
            <a:off x="6877591" y="5100884"/>
            <a:ext cx="685800" cy="685800"/>
            <a:chOff x="588263" y="3756508"/>
            <a:chExt cx="852604" cy="852604"/>
          </a:xfrm>
        </p:grpSpPr>
        <p:sp>
          <p:nvSpPr>
            <p:cNvPr id="367" name="Oval 366">
              <a:extLst>
                <a:ext uri="{FF2B5EF4-FFF2-40B4-BE49-F238E27FC236}">
                  <a16:creationId xmlns:a16="http://schemas.microsoft.com/office/drawing/2014/main" id="{69DCF02F-4E36-BF30-E8F4-FB4C4E895A98}"/>
                </a:ext>
              </a:extLst>
            </p:cNvPr>
            <p:cNvSpPr/>
            <p:nvPr/>
          </p:nvSpPr>
          <p:spPr bwMode="auto">
            <a:xfrm>
              <a:off x="588263" y="3756508"/>
              <a:ext cx="852604" cy="852604"/>
            </a:xfrm>
            <a:prstGeom prst="ellipse">
              <a:avLst/>
            </a:prstGeom>
            <a:solidFill>
              <a:srgbClr val="FFFFFF"/>
            </a:solidFill>
            <a:ln w="9525" cap="flat" cmpd="sng" algn="ctr">
              <a:no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grpSp>
          <p:nvGrpSpPr>
            <p:cNvPr id="368" name="Group 367">
              <a:extLst>
                <a:ext uri="{FF2B5EF4-FFF2-40B4-BE49-F238E27FC236}">
                  <a16:creationId xmlns:a16="http://schemas.microsoft.com/office/drawing/2014/main" id="{D38C30C5-9D12-CE09-57D5-8DB6DEC29771}"/>
                </a:ext>
              </a:extLst>
            </p:cNvPr>
            <p:cNvGrpSpPr/>
            <p:nvPr/>
          </p:nvGrpSpPr>
          <p:grpSpPr>
            <a:xfrm>
              <a:off x="827976" y="3942400"/>
              <a:ext cx="373178" cy="480820"/>
              <a:chOff x="-764990" y="4532798"/>
              <a:chExt cx="373178" cy="480820"/>
            </a:xfrm>
          </p:grpSpPr>
          <p:grpSp>
            <p:nvGrpSpPr>
              <p:cNvPr id="369" name="Group 368">
                <a:extLst>
                  <a:ext uri="{FF2B5EF4-FFF2-40B4-BE49-F238E27FC236}">
                    <a16:creationId xmlns:a16="http://schemas.microsoft.com/office/drawing/2014/main" id="{003AFB6C-E0B7-2C73-94A6-207881ED23F6}"/>
                  </a:ext>
                </a:extLst>
              </p:cNvPr>
              <p:cNvGrpSpPr/>
              <p:nvPr/>
            </p:nvGrpSpPr>
            <p:grpSpPr>
              <a:xfrm rot="19800000">
                <a:off x="-764990" y="4532798"/>
                <a:ext cx="373178" cy="480820"/>
                <a:chOff x="-1526053" y="3761710"/>
                <a:chExt cx="1006697" cy="960440"/>
              </a:xfrm>
            </p:grpSpPr>
            <p:grpSp>
              <p:nvGrpSpPr>
                <p:cNvPr id="371" name="Graphic 3">
                  <a:extLst>
                    <a:ext uri="{FF2B5EF4-FFF2-40B4-BE49-F238E27FC236}">
                      <a16:creationId xmlns:a16="http://schemas.microsoft.com/office/drawing/2014/main" id="{41EA1390-7C70-9717-8060-A02212A15DB3}"/>
                    </a:ext>
                  </a:extLst>
                </p:cNvPr>
                <p:cNvGrpSpPr/>
                <p:nvPr/>
              </p:nvGrpSpPr>
              <p:grpSpPr>
                <a:xfrm>
                  <a:off x="-1526051" y="3761710"/>
                  <a:ext cx="1006695" cy="960440"/>
                  <a:chOff x="-1526051" y="3761710"/>
                  <a:chExt cx="1006695" cy="960440"/>
                </a:xfrm>
              </p:grpSpPr>
              <p:sp>
                <p:nvSpPr>
                  <p:cNvPr id="377" name="Freeform: Shape 218">
                    <a:extLst>
                      <a:ext uri="{FF2B5EF4-FFF2-40B4-BE49-F238E27FC236}">
                        <a16:creationId xmlns:a16="http://schemas.microsoft.com/office/drawing/2014/main" id="{0EA498CF-95B6-B695-6C2D-4DAD6EFB3E50}"/>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378" name="Freeform: Shape 219">
                    <a:extLst>
                      <a:ext uri="{FF2B5EF4-FFF2-40B4-BE49-F238E27FC236}">
                        <a16:creationId xmlns:a16="http://schemas.microsoft.com/office/drawing/2014/main" id="{431E53D0-6794-7669-5821-3090ACAD569B}"/>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19050"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372" name="Straight Connector 371">
                  <a:extLst>
                    <a:ext uri="{FF2B5EF4-FFF2-40B4-BE49-F238E27FC236}">
                      <a16:creationId xmlns:a16="http://schemas.microsoft.com/office/drawing/2014/main" id="{0DFD4ED6-7BDE-A3A7-0777-B82C8B3A3870}"/>
                    </a:ext>
                  </a:extLst>
                </p:cNvPr>
                <p:cNvCxnSpPr>
                  <a:cxnSpLocks/>
                </p:cNvCxnSpPr>
                <p:nvPr/>
              </p:nvCxnSpPr>
              <p:spPr>
                <a:xfrm rot="5400000" flipV="1">
                  <a:off x="-1297314" y="3782416"/>
                  <a:ext cx="0" cy="202651"/>
                </a:xfrm>
                <a:prstGeom prst="line">
                  <a:avLst/>
                </a:prstGeom>
                <a:noFill/>
                <a:ln w="19050" cap="flat" cmpd="sng" algn="ctr">
                  <a:solidFill>
                    <a:srgbClr val="1A1A1A"/>
                  </a:solidFill>
                  <a:prstDash val="solid"/>
                  <a:headEnd type="none" w="lg" len="med"/>
                  <a:tailEnd type="none" w="lg" len="med"/>
                </a:ln>
                <a:effectLst/>
              </p:spPr>
            </p:cxnSp>
            <p:cxnSp>
              <p:nvCxnSpPr>
                <p:cNvPr id="373" name="Straight Connector 372">
                  <a:extLst>
                    <a:ext uri="{FF2B5EF4-FFF2-40B4-BE49-F238E27FC236}">
                      <a16:creationId xmlns:a16="http://schemas.microsoft.com/office/drawing/2014/main" id="{3F14F0E0-7152-1171-9CBC-107CB2E7A029}"/>
                    </a:ext>
                  </a:extLst>
                </p:cNvPr>
                <p:cNvCxnSpPr>
                  <a:cxnSpLocks/>
                </p:cNvCxnSpPr>
                <p:nvPr/>
              </p:nvCxnSpPr>
              <p:spPr>
                <a:xfrm rot="5400000" flipV="1">
                  <a:off x="-1394921" y="3953946"/>
                  <a:ext cx="0" cy="220106"/>
                </a:xfrm>
                <a:prstGeom prst="line">
                  <a:avLst/>
                </a:prstGeom>
                <a:noFill/>
                <a:ln w="19050" cap="flat" cmpd="sng" algn="ctr">
                  <a:solidFill>
                    <a:srgbClr val="1A1A1A"/>
                  </a:solidFill>
                  <a:prstDash val="solid"/>
                  <a:headEnd type="none" w="lg" len="med"/>
                  <a:tailEnd type="none" w="lg" len="med"/>
                </a:ln>
                <a:effectLst/>
              </p:spPr>
            </p:cxnSp>
            <p:cxnSp>
              <p:nvCxnSpPr>
                <p:cNvPr id="374" name="Straight Connector 373">
                  <a:extLst>
                    <a:ext uri="{FF2B5EF4-FFF2-40B4-BE49-F238E27FC236}">
                      <a16:creationId xmlns:a16="http://schemas.microsoft.com/office/drawing/2014/main" id="{74D1599C-7DB0-EABF-4261-CE77A40A59CB}"/>
                    </a:ext>
                  </a:extLst>
                </p:cNvPr>
                <p:cNvCxnSpPr>
                  <a:cxnSpLocks/>
                  <a:endCxn id="378" idx="1"/>
                </p:cNvCxnSpPr>
                <p:nvPr/>
              </p:nvCxnSpPr>
              <p:spPr>
                <a:xfrm rot="5400000" flipH="1" flipV="1">
                  <a:off x="-1429385" y="4143184"/>
                  <a:ext cx="0" cy="193335"/>
                </a:xfrm>
                <a:prstGeom prst="line">
                  <a:avLst/>
                </a:prstGeom>
                <a:noFill/>
                <a:ln w="19050" cap="flat" cmpd="sng" algn="ctr">
                  <a:solidFill>
                    <a:srgbClr val="1A1A1A"/>
                  </a:solidFill>
                  <a:prstDash val="solid"/>
                  <a:headEnd type="none" w="lg" len="med"/>
                  <a:tailEnd type="none" w="lg" len="med"/>
                </a:ln>
                <a:effectLst/>
              </p:spPr>
            </p:cxnSp>
            <p:cxnSp>
              <p:nvCxnSpPr>
                <p:cNvPr id="375" name="Straight Connector 374">
                  <a:extLst>
                    <a:ext uri="{FF2B5EF4-FFF2-40B4-BE49-F238E27FC236}">
                      <a16:creationId xmlns:a16="http://schemas.microsoft.com/office/drawing/2014/main" id="{A9F81D27-0A5C-4829-C913-6071969A7F9B}"/>
                    </a:ext>
                  </a:extLst>
                </p:cNvPr>
                <p:cNvCxnSpPr>
                  <a:cxnSpLocks/>
                </p:cNvCxnSpPr>
                <p:nvPr/>
              </p:nvCxnSpPr>
              <p:spPr>
                <a:xfrm rot="5400000" flipV="1">
                  <a:off x="-1386455" y="4359801"/>
                  <a:ext cx="0" cy="203175"/>
                </a:xfrm>
                <a:prstGeom prst="line">
                  <a:avLst/>
                </a:prstGeom>
                <a:noFill/>
                <a:ln w="19050" cap="flat" cmpd="sng" algn="ctr">
                  <a:solidFill>
                    <a:srgbClr val="1A1A1A"/>
                  </a:solidFill>
                  <a:prstDash val="solid"/>
                  <a:headEnd type="none" w="lg" len="med"/>
                  <a:tailEnd type="none" w="lg" len="med"/>
                </a:ln>
                <a:effectLst/>
              </p:spPr>
            </p:cxnSp>
            <p:cxnSp>
              <p:nvCxnSpPr>
                <p:cNvPr id="376" name="Straight Connector 375">
                  <a:extLst>
                    <a:ext uri="{FF2B5EF4-FFF2-40B4-BE49-F238E27FC236}">
                      <a16:creationId xmlns:a16="http://schemas.microsoft.com/office/drawing/2014/main" id="{1037A11B-60C1-7627-79A6-210C53DE10BA}"/>
                    </a:ext>
                  </a:extLst>
                </p:cNvPr>
                <p:cNvCxnSpPr>
                  <a:cxnSpLocks/>
                </p:cNvCxnSpPr>
                <p:nvPr/>
              </p:nvCxnSpPr>
              <p:spPr>
                <a:xfrm rot="5400000" flipV="1">
                  <a:off x="-1288606" y="4519613"/>
                  <a:ext cx="0" cy="185235"/>
                </a:xfrm>
                <a:prstGeom prst="line">
                  <a:avLst/>
                </a:prstGeom>
                <a:noFill/>
                <a:ln w="19050" cap="flat" cmpd="sng" algn="ctr">
                  <a:solidFill>
                    <a:srgbClr val="1A1A1A"/>
                  </a:solidFill>
                  <a:prstDash val="solid"/>
                  <a:headEnd type="none" w="lg" len="med"/>
                  <a:tailEnd type="none" w="lg" len="med"/>
                </a:ln>
                <a:effectLst/>
              </p:spPr>
            </p:cxnSp>
          </p:grpSp>
          <p:sp>
            <p:nvSpPr>
              <p:cNvPr id="370" name="Rectangle 29">
                <a:extLst>
                  <a:ext uri="{FF2B5EF4-FFF2-40B4-BE49-F238E27FC236}">
                    <a16:creationId xmlns:a16="http://schemas.microsoft.com/office/drawing/2014/main" id="{34C51251-3D74-0D7B-8342-716B5C05AE2C}"/>
                  </a:ext>
                </a:extLst>
              </p:cNvPr>
              <p:cNvSpPr/>
              <p:nvPr/>
            </p:nvSpPr>
            <p:spPr bwMode="auto">
              <a:xfrm rot="19635991" flipH="1">
                <a:off x="-577392" y="4606355"/>
                <a:ext cx="84412" cy="162477"/>
              </a:xfrm>
              <a:custGeom>
                <a:avLst/>
                <a:gdLst>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0 w 248134"/>
                  <a:gd name="connsiteY4" fmla="*/ 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4" fmla="*/ 91440 w 248134"/>
                  <a:gd name="connsiteY4" fmla="*/ 91440 h 248134"/>
                  <a:gd name="connsiteX0" fmla="*/ 0 w 248134"/>
                  <a:gd name="connsiteY0" fmla="*/ 0 h 248134"/>
                  <a:gd name="connsiteX1" fmla="*/ 248134 w 248134"/>
                  <a:gd name="connsiteY1" fmla="*/ 0 h 248134"/>
                  <a:gd name="connsiteX2" fmla="*/ 248134 w 248134"/>
                  <a:gd name="connsiteY2" fmla="*/ 248134 h 248134"/>
                  <a:gd name="connsiteX3" fmla="*/ 0 w 248134"/>
                  <a:gd name="connsiteY3" fmla="*/ 248134 h 248134"/>
                  <a:gd name="connsiteX0" fmla="*/ 248134 w 248134"/>
                  <a:gd name="connsiteY0" fmla="*/ 0 h 248134"/>
                  <a:gd name="connsiteX1" fmla="*/ 248134 w 248134"/>
                  <a:gd name="connsiteY1" fmla="*/ 248134 h 248134"/>
                  <a:gd name="connsiteX2" fmla="*/ 0 w 248134"/>
                  <a:gd name="connsiteY2" fmla="*/ 248134 h 248134"/>
                </a:gdLst>
                <a:ahLst/>
                <a:cxnLst>
                  <a:cxn ang="0">
                    <a:pos x="connsiteX0" y="connsiteY0"/>
                  </a:cxn>
                  <a:cxn ang="0">
                    <a:pos x="connsiteX1" y="connsiteY1"/>
                  </a:cxn>
                  <a:cxn ang="0">
                    <a:pos x="connsiteX2" y="connsiteY2"/>
                  </a:cxn>
                </a:cxnLst>
                <a:rect l="l" t="t" r="r" b="b"/>
                <a:pathLst>
                  <a:path w="248134" h="248134">
                    <a:moveTo>
                      <a:pt x="248134" y="0"/>
                    </a:moveTo>
                    <a:lnTo>
                      <a:pt x="248134" y="248134"/>
                    </a:lnTo>
                    <a:lnTo>
                      <a:pt x="0" y="248134"/>
                    </a:lnTo>
                  </a:path>
                </a:pathLst>
              </a:custGeom>
              <a:noFill/>
              <a:ln w="19050" cap="flat" cmpd="sng" algn="ctr">
                <a:solidFill>
                  <a:srgbClr val="FFFFFF"/>
                </a:solidFill>
                <a:prstDash val="solid"/>
                <a:headEnd type="none" w="sm" len="sm"/>
                <a:tailEnd type="none" w="sm" len="sm"/>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grpSp>
        <p:nvGrpSpPr>
          <p:cNvPr id="379" name="Group 378">
            <a:extLst>
              <a:ext uri="{FF2B5EF4-FFF2-40B4-BE49-F238E27FC236}">
                <a16:creationId xmlns:a16="http://schemas.microsoft.com/office/drawing/2014/main" id="{D47B2941-54B4-A2EB-E32D-E9C32A05483C}"/>
              </a:ext>
            </a:extLst>
          </p:cNvPr>
          <p:cNvGrpSpPr/>
          <p:nvPr/>
        </p:nvGrpSpPr>
        <p:grpSpPr>
          <a:xfrm>
            <a:off x="10291850" y="4131448"/>
            <a:ext cx="1463040" cy="369332"/>
            <a:chOff x="4508869" y="4007877"/>
            <a:chExt cx="1463040" cy="369332"/>
          </a:xfrm>
        </p:grpSpPr>
        <p:sp>
          <p:nvSpPr>
            <p:cNvPr id="380" name="Rectangle 379">
              <a:extLst>
                <a:ext uri="{FF2B5EF4-FFF2-40B4-BE49-F238E27FC236}">
                  <a16:creationId xmlns:a16="http://schemas.microsoft.com/office/drawing/2014/main" id="{1E25D2C3-FBA1-4C75-9C6A-01047B58C9E8}"/>
                </a:ext>
              </a:extLst>
            </p:cNvPr>
            <p:cNvSpPr/>
            <p:nvPr/>
          </p:nvSpPr>
          <p:spPr bwMode="auto">
            <a:xfrm>
              <a:off x="4508869" y="4007877"/>
              <a:ext cx="1463040" cy="3693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Until revoked or Password Changed</a:t>
              </a:r>
            </a:p>
          </p:txBody>
        </p:sp>
        <p:grpSp>
          <p:nvGrpSpPr>
            <p:cNvPr id="381" name="Group 380">
              <a:extLst>
                <a:ext uri="{FF2B5EF4-FFF2-40B4-BE49-F238E27FC236}">
                  <a16:creationId xmlns:a16="http://schemas.microsoft.com/office/drawing/2014/main" id="{59651563-36D3-6BB9-AC48-5C67754719B9}"/>
                </a:ext>
              </a:extLst>
            </p:cNvPr>
            <p:cNvGrpSpPr/>
            <p:nvPr/>
          </p:nvGrpSpPr>
          <p:grpSpPr>
            <a:xfrm>
              <a:off x="4586265" y="4101646"/>
              <a:ext cx="169163" cy="181785"/>
              <a:chOff x="4533289" y="4093130"/>
              <a:chExt cx="169163" cy="181785"/>
            </a:xfrm>
          </p:grpSpPr>
          <p:grpSp>
            <p:nvGrpSpPr>
              <p:cNvPr id="382" name="Group 381">
                <a:extLst>
                  <a:ext uri="{FF2B5EF4-FFF2-40B4-BE49-F238E27FC236}">
                    <a16:creationId xmlns:a16="http://schemas.microsoft.com/office/drawing/2014/main" id="{38C9097D-D05C-148C-CFFF-A8958981E7ED}"/>
                  </a:ext>
                </a:extLst>
              </p:cNvPr>
              <p:cNvGrpSpPr/>
              <p:nvPr/>
            </p:nvGrpSpPr>
            <p:grpSpPr>
              <a:xfrm>
                <a:off x="4533289" y="4111390"/>
                <a:ext cx="163525" cy="163525"/>
                <a:chOff x="4508869" y="4070541"/>
                <a:chExt cx="211004" cy="211004"/>
              </a:xfrm>
            </p:grpSpPr>
            <p:sp>
              <p:nvSpPr>
                <p:cNvPr id="386" name="Oval 385">
                  <a:extLst>
                    <a:ext uri="{FF2B5EF4-FFF2-40B4-BE49-F238E27FC236}">
                      <a16:creationId xmlns:a16="http://schemas.microsoft.com/office/drawing/2014/main" id="{83910857-34BB-EDA0-9625-9B48A69C339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87" name="Graphic 386">
                  <a:extLst>
                    <a:ext uri="{FF2B5EF4-FFF2-40B4-BE49-F238E27FC236}">
                      <a16:creationId xmlns:a16="http://schemas.microsoft.com/office/drawing/2014/main" id="{2690FDE5-0FF0-5A8D-9D5E-811CFB69D2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215" y="4118145"/>
                  <a:ext cx="45719" cy="97153"/>
                </a:xfrm>
                <a:prstGeom prst="rect">
                  <a:avLst/>
                </a:prstGeom>
              </p:spPr>
            </p:pic>
          </p:grpSp>
          <p:cxnSp>
            <p:nvCxnSpPr>
              <p:cNvPr id="383" name="Straight Connector 382">
                <a:extLst>
                  <a:ext uri="{FF2B5EF4-FFF2-40B4-BE49-F238E27FC236}">
                    <a16:creationId xmlns:a16="http://schemas.microsoft.com/office/drawing/2014/main" id="{E81F2C76-030C-5C5B-171D-87A223EB1CAE}"/>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4" name="Straight Connector 383">
                <a:extLst>
                  <a:ext uri="{FF2B5EF4-FFF2-40B4-BE49-F238E27FC236}">
                    <a16:creationId xmlns:a16="http://schemas.microsoft.com/office/drawing/2014/main" id="{8E8C3EC5-2223-E50A-EC86-7C4786A886B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85" name="Straight Connector 384">
                <a:extLst>
                  <a:ext uri="{FF2B5EF4-FFF2-40B4-BE49-F238E27FC236}">
                    <a16:creationId xmlns:a16="http://schemas.microsoft.com/office/drawing/2014/main" id="{78E7323E-A1A4-8017-1771-F52535887335}"/>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88" name="Group 387">
            <a:extLst>
              <a:ext uri="{FF2B5EF4-FFF2-40B4-BE49-F238E27FC236}">
                <a16:creationId xmlns:a16="http://schemas.microsoft.com/office/drawing/2014/main" id="{5BC2456D-63C8-3909-4C14-BC855962E4E7}"/>
              </a:ext>
            </a:extLst>
          </p:cNvPr>
          <p:cNvGrpSpPr/>
          <p:nvPr/>
        </p:nvGrpSpPr>
        <p:grpSpPr>
          <a:xfrm>
            <a:off x="10291850" y="5107936"/>
            <a:ext cx="1463040" cy="230832"/>
            <a:chOff x="4508869" y="4077124"/>
            <a:chExt cx="1463040" cy="230832"/>
          </a:xfrm>
        </p:grpSpPr>
        <p:sp>
          <p:nvSpPr>
            <p:cNvPr id="389" name="Rectangle 388">
              <a:extLst>
                <a:ext uri="{FF2B5EF4-FFF2-40B4-BE49-F238E27FC236}">
                  <a16:creationId xmlns:a16="http://schemas.microsoft.com/office/drawing/2014/main" id="{BDA03037-820C-7008-1B65-730363A9AF9E}"/>
                </a:ext>
              </a:extLst>
            </p:cNvPr>
            <p:cNvSpPr/>
            <p:nvPr/>
          </p:nvSpPr>
          <p:spPr bwMode="auto">
            <a:xfrm>
              <a:off x="4508869" y="4077124"/>
              <a:ext cx="1463040" cy="230832"/>
            </a:xfrm>
            <a:prstGeom prst="rect">
              <a:avLst/>
            </a:prstGeom>
            <a:solidFill>
              <a:srgbClr val="FFFFFF"/>
            </a:solidFill>
            <a:ln w="10795" cap="flat" cmpd="sng" algn="ctr">
              <a:noFill/>
              <a:prstDash val="solid"/>
              <a:headEnd type="none" w="med" len="med"/>
              <a:tailEnd type="none" w="med" len="med"/>
            </a:ln>
            <a:effectLst>
              <a:outerShdw blurRad="101600" dist="25400" dir="2400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28600" defTabSz="932472" fontAlgn="base">
                <a:spcBef>
                  <a:spcPct val="0"/>
                </a:spcBef>
                <a:spcAft>
                  <a:spcPct val="0"/>
                </a:spcAft>
                <a:defRPr/>
              </a:pPr>
              <a:r>
                <a:rPr lang="en-US" sz="900" b="1">
                  <a:gradFill>
                    <a:gsLst>
                      <a:gs pos="83000">
                        <a:srgbClr val="1A1A1A"/>
                      </a:gs>
                      <a:gs pos="100000">
                        <a:srgbClr val="0D0D0D"/>
                      </a:gs>
                    </a:gsLst>
                    <a:lin ang="5400000" scaled="1"/>
                  </a:gradFill>
                  <a:latin typeface="Graphik" panose="020B0503030202060203" pitchFamily="34" charset="77"/>
                  <a:cs typeface="Segoe UI" pitchFamily="34" charset="0"/>
                </a:rPr>
                <a:t>1 hours</a:t>
              </a:r>
            </a:p>
          </p:txBody>
        </p:sp>
        <p:grpSp>
          <p:nvGrpSpPr>
            <p:cNvPr id="390" name="Group 389">
              <a:extLst>
                <a:ext uri="{FF2B5EF4-FFF2-40B4-BE49-F238E27FC236}">
                  <a16:creationId xmlns:a16="http://schemas.microsoft.com/office/drawing/2014/main" id="{286E99DB-7895-C1A9-3B63-5D6DEAD4791E}"/>
                </a:ext>
              </a:extLst>
            </p:cNvPr>
            <p:cNvGrpSpPr/>
            <p:nvPr/>
          </p:nvGrpSpPr>
          <p:grpSpPr>
            <a:xfrm>
              <a:off x="4586265" y="4101646"/>
              <a:ext cx="169163" cy="181785"/>
              <a:chOff x="4533289" y="4093130"/>
              <a:chExt cx="169163" cy="181785"/>
            </a:xfrm>
          </p:grpSpPr>
          <p:grpSp>
            <p:nvGrpSpPr>
              <p:cNvPr id="391" name="Group 390">
                <a:extLst>
                  <a:ext uri="{FF2B5EF4-FFF2-40B4-BE49-F238E27FC236}">
                    <a16:creationId xmlns:a16="http://schemas.microsoft.com/office/drawing/2014/main" id="{AA0A1020-5E7E-416C-CAB6-70AFBE9B1965}"/>
                  </a:ext>
                </a:extLst>
              </p:cNvPr>
              <p:cNvGrpSpPr/>
              <p:nvPr/>
            </p:nvGrpSpPr>
            <p:grpSpPr>
              <a:xfrm>
                <a:off x="4533289" y="4111390"/>
                <a:ext cx="163525" cy="163525"/>
                <a:chOff x="4508869" y="4070541"/>
                <a:chExt cx="211004" cy="211004"/>
              </a:xfrm>
            </p:grpSpPr>
            <p:sp>
              <p:nvSpPr>
                <p:cNvPr id="395" name="Oval 394">
                  <a:extLst>
                    <a:ext uri="{FF2B5EF4-FFF2-40B4-BE49-F238E27FC236}">
                      <a16:creationId xmlns:a16="http://schemas.microsoft.com/office/drawing/2014/main" id="{38E01341-7475-CDE8-B6F0-CEE11BF33A09}"/>
                    </a:ext>
                  </a:extLst>
                </p:cNvPr>
                <p:cNvSpPr/>
                <p:nvPr/>
              </p:nvSpPr>
              <p:spPr bwMode="auto">
                <a:xfrm>
                  <a:off x="4508869" y="4070541"/>
                  <a:ext cx="211004" cy="211004"/>
                </a:xfrm>
                <a:prstGeom prst="ellipse">
                  <a:avLst/>
                </a:prstGeom>
                <a:solidFill>
                  <a:srgbClr val="737373">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pic>
              <p:nvPicPr>
                <p:cNvPr id="396" name="Graphic 395">
                  <a:extLst>
                    <a:ext uri="{FF2B5EF4-FFF2-40B4-BE49-F238E27FC236}">
                      <a16:creationId xmlns:a16="http://schemas.microsoft.com/office/drawing/2014/main" id="{1B4D0718-49BF-314E-803F-7F404C19B1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3215" y="4118145"/>
                  <a:ext cx="45719" cy="97153"/>
                </a:xfrm>
                <a:prstGeom prst="rect">
                  <a:avLst/>
                </a:prstGeom>
              </p:spPr>
            </p:pic>
          </p:grpSp>
          <p:cxnSp>
            <p:nvCxnSpPr>
              <p:cNvPr id="392" name="Straight Connector 391">
                <a:extLst>
                  <a:ext uri="{FF2B5EF4-FFF2-40B4-BE49-F238E27FC236}">
                    <a16:creationId xmlns:a16="http://schemas.microsoft.com/office/drawing/2014/main" id="{4E1872E7-21B9-CAAF-A2D5-A23B5E964FD1}"/>
                  </a:ext>
                </a:extLst>
              </p:cNvPr>
              <p:cNvCxnSpPr>
                <a:cxnSpLocks/>
              </p:cNvCxnSpPr>
              <p:nvPr/>
            </p:nvCxnSpPr>
            <p:spPr>
              <a:xfrm>
                <a:off x="4615051" y="4093130"/>
                <a:ext cx="0" cy="4572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3" name="Straight Connector 392">
                <a:extLst>
                  <a:ext uri="{FF2B5EF4-FFF2-40B4-BE49-F238E27FC236}">
                    <a16:creationId xmlns:a16="http://schemas.microsoft.com/office/drawing/2014/main" id="{7A241198-4462-B120-0179-4CD29176A25E}"/>
                  </a:ext>
                </a:extLst>
              </p:cNvPr>
              <p:cNvCxnSpPr>
                <a:cxnSpLocks/>
              </p:cNvCxnSpPr>
              <p:nvPr/>
            </p:nvCxnSpPr>
            <p:spPr>
              <a:xfrm flipH="1">
                <a:off x="4587900" y="4093878"/>
                <a:ext cx="54864" cy="0"/>
              </a:xfrm>
              <a:prstGeom prst="line">
                <a:avLst/>
              </a:prstGeom>
              <a:noFill/>
              <a:ln w="9525" cap="flat" cmpd="sng" algn="ctr">
                <a:solidFill>
                  <a:srgbClr val="737373">
                    <a:lumMod val="50000"/>
                  </a:srgbClr>
                </a:solidFill>
                <a:prstDash val="solid"/>
                <a:headEnd type="none" w="lg" len="med"/>
                <a:tailEnd type="none" w="lg" len="med"/>
              </a:ln>
              <a:effectLst/>
            </p:spPr>
          </p:cxnSp>
          <p:cxnSp>
            <p:nvCxnSpPr>
              <p:cNvPr id="394" name="Straight Connector 393">
                <a:extLst>
                  <a:ext uri="{FF2B5EF4-FFF2-40B4-BE49-F238E27FC236}">
                    <a16:creationId xmlns:a16="http://schemas.microsoft.com/office/drawing/2014/main" id="{74238687-0F41-78FE-5D9E-1BE8D8C731D9}"/>
                  </a:ext>
                </a:extLst>
              </p:cNvPr>
              <p:cNvCxnSpPr>
                <a:cxnSpLocks/>
              </p:cNvCxnSpPr>
              <p:nvPr/>
            </p:nvCxnSpPr>
            <p:spPr>
              <a:xfrm rot="-2400000" flipH="1">
                <a:off x="4621020" y="4143563"/>
                <a:ext cx="81432" cy="0"/>
              </a:xfrm>
              <a:prstGeom prst="line">
                <a:avLst/>
              </a:prstGeom>
              <a:noFill/>
              <a:ln w="9525" cap="flat" cmpd="sng" algn="ctr">
                <a:solidFill>
                  <a:srgbClr val="737373">
                    <a:lumMod val="50000"/>
                  </a:srgbClr>
                </a:solidFill>
                <a:prstDash val="solid"/>
                <a:headEnd type="none" w="lg" len="med"/>
                <a:tailEnd type="none" w="lg" len="med"/>
              </a:ln>
              <a:effectLst/>
            </p:spPr>
          </p:cxnSp>
        </p:grpSp>
      </p:grpSp>
      <p:grpSp>
        <p:nvGrpSpPr>
          <p:cNvPr id="397" name="Group 396">
            <a:extLst>
              <a:ext uri="{FF2B5EF4-FFF2-40B4-BE49-F238E27FC236}">
                <a16:creationId xmlns:a16="http://schemas.microsoft.com/office/drawing/2014/main" id="{AEBCDC7D-C683-2417-A357-E78BF16A3F1E}"/>
              </a:ext>
            </a:extLst>
          </p:cNvPr>
          <p:cNvGrpSpPr/>
          <p:nvPr/>
        </p:nvGrpSpPr>
        <p:grpSpPr>
          <a:xfrm>
            <a:off x="6327824" y="3321044"/>
            <a:ext cx="5486400" cy="3127665"/>
            <a:chOff x="6327824" y="3321043"/>
            <a:chExt cx="5486400" cy="3127665"/>
          </a:xfrm>
        </p:grpSpPr>
        <p:sp>
          <p:nvSpPr>
            <p:cNvPr id="398" name="Rectangle 397">
              <a:extLst>
                <a:ext uri="{FF2B5EF4-FFF2-40B4-BE49-F238E27FC236}">
                  <a16:creationId xmlns:a16="http://schemas.microsoft.com/office/drawing/2014/main" id="{2FF76F60-B65F-28FA-2488-49D3C70D5808}"/>
                </a:ext>
              </a:extLst>
            </p:cNvPr>
            <p:cNvSpPr/>
            <p:nvPr/>
          </p:nvSpPr>
          <p:spPr bwMode="auto">
            <a:xfrm>
              <a:off x="6327824" y="3744365"/>
              <a:ext cx="5486400" cy="2704343"/>
            </a:xfrm>
            <a:prstGeom prst="rect">
              <a:avLst/>
            </a:prstGeom>
            <a:noFill/>
            <a:ln w="28575" cap="flat" cmpd="sng" algn="ctr">
              <a:solidFill>
                <a:schemeClr val="tx2"/>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1A1A1A"/>
                    </a:gs>
                    <a:gs pos="100000">
                      <a:srgbClr val="0D0D0D"/>
                    </a:gs>
                  </a:gsLst>
                  <a:lin ang="5400000" scaled="1"/>
                </a:gradFill>
                <a:latin typeface="Graphik" panose="020B0503030202060203" pitchFamily="34" charset="77"/>
                <a:ea typeface="Segoe UI" pitchFamily="34" charset="0"/>
                <a:cs typeface="Segoe UI" pitchFamily="34" charset="0"/>
              </a:endParaRPr>
            </a:p>
          </p:txBody>
        </p:sp>
        <p:sp>
          <p:nvSpPr>
            <p:cNvPr id="399" name="Rectangle 398">
              <a:extLst>
                <a:ext uri="{FF2B5EF4-FFF2-40B4-BE49-F238E27FC236}">
                  <a16:creationId xmlns:a16="http://schemas.microsoft.com/office/drawing/2014/main" id="{46B32D98-6B20-2644-E7AC-118E77C0BDE8}"/>
                </a:ext>
              </a:extLst>
            </p:cNvPr>
            <p:cNvSpPr/>
            <p:nvPr/>
          </p:nvSpPr>
          <p:spPr>
            <a:xfrm>
              <a:off x="7186067" y="3537095"/>
              <a:ext cx="2747675" cy="369332"/>
            </a:xfrm>
            <a:prstGeom prst="rect">
              <a:avLst/>
            </a:prstGeom>
            <a:solidFill>
              <a:srgbClr val="EAEAEA"/>
            </a:solidFill>
          </p:spPr>
          <p:txBody>
            <a:bodyPr wrap="none">
              <a:spAutoFit/>
            </a:bodyPr>
            <a:lstStyle/>
            <a:p>
              <a:pPr defTabSz="914400">
                <a:spcAft>
                  <a:spcPts val="400"/>
                </a:spcAft>
                <a:defRPr/>
              </a:pPr>
              <a:r>
                <a:rPr lang="en-US" sz="1800" b="1" cap="all">
                  <a:gradFill>
                    <a:gsLst>
                      <a:gs pos="0">
                        <a:srgbClr val="1A1A1A"/>
                      </a:gs>
                      <a:gs pos="100000">
                        <a:srgbClr val="0D0D0D"/>
                      </a:gs>
                    </a:gsLst>
                    <a:lin ang="5400000" scaled="1"/>
                  </a:gradFill>
                  <a:latin typeface="Graphik" panose="020B0503030202060203" pitchFamily="34" charset="77"/>
                </a:rPr>
                <a:t>(Coarse) Authorization</a:t>
              </a:r>
            </a:p>
          </p:txBody>
        </p:sp>
        <p:cxnSp>
          <p:nvCxnSpPr>
            <p:cNvPr id="400" name="Straight Connector 399">
              <a:extLst>
                <a:ext uri="{FF2B5EF4-FFF2-40B4-BE49-F238E27FC236}">
                  <a16:creationId xmlns:a16="http://schemas.microsoft.com/office/drawing/2014/main" id="{4E526DF3-6D63-1BBB-5518-76EB51734738}"/>
                </a:ext>
              </a:extLst>
            </p:cNvPr>
            <p:cNvCxnSpPr/>
            <p:nvPr/>
          </p:nvCxnSpPr>
          <p:spPr>
            <a:xfrm>
              <a:off x="6855509" y="3321043"/>
              <a:ext cx="0" cy="421575"/>
            </a:xfrm>
            <a:prstGeom prst="line">
              <a:avLst/>
            </a:prstGeom>
            <a:solidFill>
              <a:srgbClr val="FFFFFF">
                <a:lumMod val="95000"/>
                <a:alpha val="50000"/>
              </a:srgbClr>
            </a:solidFill>
            <a:ln w="25400" cap="flat" cmpd="sng" algn="ctr">
              <a:solidFill>
                <a:schemeClr val="tx2"/>
              </a:solidFill>
              <a:prstDash val="sysDot"/>
            </a:ln>
            <a:effectLst/>
          </p:spPr>
        </p:cxnSp>
      </p:grpSp>
      <p:grpSp>
        <p:nvGrpSpPr>
          <p:cNvPr id="402" name="Graphic 68">
            <a:extLst>
              <a:ext uri="{FF2B5EF4-FFF2-40B4-BE49-F238E27FC236}">
                <a16:creationId xmlns:a16="http://schemas.microsoft.com/office/drawing/2014/main" id="{CD675603-C9F2-B7CC-98BE-E18B59158D5B}"/>
              </a:ext>
            </a:extLst>
          </p:cNvPr>
          <p:cNvGrpSpPr/>
          <p:nvPr/>
        </p:nvGrpSpPr>
        <p:grpSpPr>
          <a:xfrm>
            <a:off x="809986" y="2183601"/>
            <a:ext cx="797500" cy="473515"/>
            <a:chOff x="853093" y="2250757"/>
            <a:chExt cx="684393" cy="406358"/>
          </a:xfrm>
        </p:grpSpPr>
        <p:grpSp>
          <p:nvGrpSpPr>
            <p:cNvPr id="403" name="Graphic 68">
              <a:extLst>
                <a:ext uri="{FF2B5EF4-FFF2-40B4-BE49-F238E27FC236}">
                  <a16:creationId xmlns:a16="http://schemas.microsoft.com/office/drawing/2014/main" id="{568B40F6-D842-CED6-3E58-8495E72FB8CB}"/>
                </a:ext>
              </a:extLst>
            </p:cNvPr>
            <p:cNvGrpSpPr/>
            <p:nvPr/>
          </p:nvGrpSpPr>
          <p:grpSpPr>
            <a:xfrm>
              <a:off x="859509" y="2257173"/>
              <a:ext cx="672416" cy="337384"/>
              <a:chOff x="859509" y="2257173"/>
              <a:chExt cx="672416" cy="337384"/>
            </a:xfrm>
            <a:noFill/>
          </p:grpSpPr>
          <p:sp>
            <p:nvSpPr>
              <p:cNvPr id="405" name="Freeform: Shape 72">
                <a:extLst>
                  <a:ext uri="{FF2B5EF4-FFF2-40B4-BE49-F238E27FC236}">
                    <a16:creationId xmlns:a16="http://schemas.microsoft.com/office/drawing/2014/main" id="{F8128ED9-EAAD-34AE-7248-F7E6362E6EE6}"/>
                  </a:ext>
                </a:extLst>
              </p:cNvPr>
              <p:cNvSpPr/>
              <p:nvPr/>
            </p:nvSpPr>
            <p:spPr>
              <a:xfrm>
                <a:off x="859509" y="2257173"/>
                <a:ext cx="672416" cy="337384"/>
              </a:xfrm>
              <a:custGeom>
                <a:avLst/>
                <a:gdLst>
                  <a:gd name="connsiteX0" fmla="*/ 672416 w 672416"/>
                  <a:gd name="connsiteY0" fmla="*/ 337384 h 337384"/>
                  <a:gd name="connsiteX1" fmla="*/ 335032 w 672416"/>
                  <a:gd name="connsiteY1" fmla="*/ 0 h 337384"/>
                  <a:gd name="connsiteX2" fmla="*/ 0 w 672416"/>
                  <a:gd name="connsiteY2" fmla="*/ 337384 h 337384"/>
                </a:gdLst>
                <a:ahLst/>
                <a:cxnLst>
                  <a:cxn ang="0">
                    <a:pos x="connsiteX0" y="connsiteY0"/>
                  </a:cxn>
                  <a:cxn ang="0">
                    <a:pos x="connsiteX1" y="connsiteY1"/>
                  </a:cxn>
                  <a:cxn ang="0">
                    <a:pos x="connsiteX2" y="connsiteY2"/>
                  </a:cxn>
                </a:cxnLst>
                <a:rect l="l" t="t" r="r" b="b"/>
                <a:pathLst>
                  <a:path w="672416" h="337384">
                    <a:moveTo>
                      <a:pt x="672416" y="337384"/>
                    </a:moveTo>
                    <a:cubicBezTo>
                      <a:pt x="672416" y="150780"/>
                      <a:pt x="521636" y="0"/>
                      <a:pt x="335032" y="0"/>
                    </a:cubicBezTo>
                    <a:cubicBezTo>
                      <a:pt x="150780" y="0"/>
                      <a:pt x="0" y="150780"/>
                      <a:pt x="0" y="337384"/>
                    </a:cubicBezTo>
                  </a:path>
                </a:pathLst>
              </a:custGeom>
              <a:no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06" name="Freeform: Shape 73">
                <a:extLst>
                  <a:ext uri="{FF2B5EF4-FFF2-40B4-BE49-F238E27FC236}">
                    <a16:creationId xmlns:a16="http://schemas.microsoft.com/office/drawing/2014/main" id="{166B3A3E-73A5-C304-9786-F95771E25F2F}"/>
                  </a:ext>
                </a:extLst>
              </p:cNvPr>
              <p:cNvSpPr/>
              <p:nvPr/>
            </p:nvSpPr>
            <p:spPr>
              <a:xfrm>
                <a:off x="962809" y="2352881"/>
                <a:ext cx="473407" cy="241676"/>
              </a:xfrm>
              <a:custGeom>
                <a:avLst/>
                <a:gdLst>
                  <a:gd name="connsiteX0" fmla="*/ 0 w 473407"/>
                  <a:gd name="connsiteY0" fmla="*/ 181150 h 241676"/>
                  <a:gd name="connsiteX1" fmla="*/ 231731 w 473407"/>
                  <a:gd name="connsiteY1" fmla="*/ 0 h 241676"/>
                  <a:gd name="connsiteX2" fmla="*/ 473407 w 473407"/>
                  <a:gd name="connsiteY2" fmla="*/ 241676 h 241676"/>
                </a:gdLst>
                <a:ahLst/>
                <a:cxnLst>
                  <a:cxn ang="0">
                    <a:pos x="connsiteX0" y="connsiteY0"/>
                  </a:cxn>
                  <a:cxn ang="0">
                    <a:pos x="connsiteX1" y="connsiteY1"/>
                  </a:cxn>
                  <a:cxn ang="0">
                    <a:pos x="connsiteX2" y="connsiteY2"/>
                  </a:cxn>
                </a:cxnLst>
                <a:rect l="l" t="t" r="r" b="b"/>
                <a:pathLst>
                  <a:path w="473407" h="241676">
                    <a:moveTo>
                      <a:pt x="0" y="181150"/>
                    </a:moveTo>
                    <a:cubicBezTo>
                      <a:pt x="26627" y="76673"/>
                      <a:pt x="120624" y="0"/>
                      <a:pt x="231731" y="0"/>
                    </a:cubicBezTo>
                    <a:cubicBezTo>
                      <a:pt x="365723" y="0"/>
                      <a:pt x="473407" y="107685"/>
                      <a:pt x="473407" y="241676"/>
                    </a:cubicBezTo>
                  </a:path>
                </a:pathLst>
              </a:custGeom>
              <a:noFill/>
              <a:ln w="24656" cap="flat">
                <a:solidFill>
                  <a:srgbClr val="1A1A1A"/>
                </a:solidFill>
                <a:prstDash val="sysDot"/>
                <a:miter/>
              </a:ln>
            </p:spPr>
            <p:txBody>
              <a:bodyPr rtlCol="0" anchor="ctr"/>
              <a:lstStyle/>
              <a:p>
                <a:pPr defTabSz="914400">
                  <a:defRPr/>
                </a:pPr>
                <a:endParaRPr lang="en-US" sz="1800">
                  <a:solidFill>
                    <a:srgbClr val="1A1A1A"/>
                  </a:solidFill>
                  <a:latin typeface="Graphik" panose="020B0503030202060203" pitchFamily="34" charset="77"/>
                </a:endParaRPr>
              </a:p>
            </p:txBody>
          </p:sp>
        </p:grpSp>
        <p:sp>
          <p:nvSpPr>
            <p:cNvPr id="404" name="Freeform: Shape 74">
              <a:extLst>
                <a:ext uri="{FF2B5EF4-FFF2-40B4-BE49-F238E27FC236}">
                  <a16:creationId xmlns:a16="http://schemas.microsoft.com/office/drawing/2014/main" id="{53CE5F28-D621-8D6E-6826-5AD1E7AF8F61}"/>
                </a:ext>
              </a:extLst>
            </p:cNvPr>
            <p:cNvSpPr/>
            <p:nvPr/>
          </p:nvSpPr>
          <p:spPr>
            <a:xfrm>
              <a:off x="948908" y="2566842"/>
              <a:ext cx="294933" cy="89112"/>
            </a:xfrm>
            <a:custGeom>
              <a:avLst/>
              <a:gdLst>
                <a:gd name="connsiteX0" fmla="*/ 206066 w 294933"/>
                <a:gd name="connsiteY0" fmla="*/ 42793 h 89112"/>
                <a:gd name="connsiteX1" fmla="*/ 248627 w 294933"/>
                <a:gd name="connsiteY1" fmla="*/ 88882 h 89112"/>
                <a:gd name="connsiteX2" fmla="*/ 294717 w 294933"/>
                <a:gd name="connsiteY2" fmla="*/ 46321 h 89112"/>
                <a:gd name="connsiteX3" fmla="*/ 252156 w 294933"/>
                <a:gd name="connsiteY3" fmla="*/ 232 h 89112"/>
                <a:gd name="connsiteX4" fmla="*/ 206066 w 294933"/>
                <a:gd name="connsiteY4" fmla="*/ 42793 h 89112"/>
                <a:gd name="connsiteX5" fmla="*/ 206066 w 294933"/>
                <a:gd name="connsiteY5" fmla="*/ 42793 h 89112"/>
                <a:gd name="connsiteX6" fmla="*/ 206066 w 294933"/>
                <a:gd name="connsiteY6" fmla="*/ 42793 h 89112"/>
                <a:gd name="connsiteX7" fmla="*/ 206066 w 294933"/>
                <a:gd name="connsiteY7" fmla="*/ 42793 h 89112"/>
                <a:gd name="connsiteX8" fmla="*/ 0 w 294933"/>
                <a:gd name="connsiteY8" fmla="*/ 35307 h 89112"/>
                <a:gd name="connsiteX9" fmla="*/ 199864 w 294933"/>
                <a:gd name="connsiteY9" fmla="*/ 42579 h 8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4933" h="89112">
                  <a:moveTo>
                    <a:pt x="206066" y="42793"/>
                  </a:moveTo>
                  <a:cubicBezTo>
                    <a:pt x="203500" y="68671"/>
                    <a:pt x="222642" y="89310"/>
                    <a:pt x="248627" y="88882"/>
                  </a:cubicBezTo>
                  <a:cubicBezTo>
                    <a:pt x="274506" y="91449"/>
                    <a:pt x="295251" y="72307"/>
                    <a:pt x="294717" y="46321"/>
                  </a:cubicBezTo>
                  <a:cubicBezTo>
                    <a:pt x="297283" y="20443"/>
                    <a:pt x="276645" y="1194"/>
                    <a:pt x="252156" y="232"/>
                  </a:cubicBezTo>
                  <a:cubicBezTo>
                    <a:pt x="226171" y="-2335"/>
                    <a:pt x="205532" y="16700"/>
                    <a:pt x="206066" y="42793"/>
                  </a:cubicBezTo>
                  <a:lnTo>
                    <a:pt x="206066" y="42793"/>
                  </a:lnTo>
                  <a:lnTo>
                    <a:pt x="206066" y="42793"/>
                  </a:lnTo>
                  <a:lnTo>
                    <a:pt x="206066" y="42793"/>
                  </a:lnTo>
                  <a:close/>
                  <a:moveTo>
                    <a:pt x="0" y="35307"/>
                  </a:moveTo>
                  <a:cubicBezTo>
                    <a:pt x="199864" y="42579"/>
                    <a:pt x="199864" y="42579"/>
                    <a:pt x="199864" y="42579"/>
                  </a:cubicBezTo>
                </a:path>
              </a:pathLst>
            </a:custGeom>
            <a:solidFill>
              <a:srgbClr val="1A1A1A"/>
            </a:solidFill>
            <a:ln w="24656"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grpSp>
        <p:nvGrpSpPr>
          <p:cNvPr id="407" name="Group 406">
            <a:extLst>
              <a:ext uri="{FF2B5EF4-FFF2-40B4-BE49-F238E27FC236}">
                <a16:creationId xmlns:a16="http://schemas.microsoft.com/office/drawing/2014/main" id="{E4888733-459E-4F11-4E17-272919CA4806}"/>
              </a:ext>
            </a:extLst>
          </p:cNvPr>
          <p:cNvGrpSpPr/>
          <p:nvPr/>
        </p:nvGrpSpPr>
        <p:grpSpPr>
          <a:xfrm>
            <a:off x="706257" y="4193943"/>
            <a:ext cx="685800" cy="685800"/>
            <a:chOff x="706257" y="4193943"/>
            <a:chExt cx="685800" cy="685800"/>
          </a:xfrm>
        </p:grpSpPr>
        <p:grpSp>
          <p:nvGrpSpPr>
            <p:cNvPr id="408" name="Group 407">
              <a:extLst>
                <a:ext uri="{FF2B5EF4-FFF2-40B4-BE49-F238E27FC236}">
                  <a16:creationId xmlns:a16="http://schemas.microsoft.com/office/drawing/2014/main" id="{D32B5219-7997-5CEF-1F69-4E3F453992BA}"/>
                </a:ext>
              </a:extLst>
            </p:cNvPr>
            <p:cNvGrpSpPr/>
            <p:nvPr/>
          </p:nvGrpSpPr>
          <p:grpSpPr>
            <a:xfrm>
              <a:off x="706257" y="4193943"/>
              <a:ext cx="685800" cy="685800"/>
              <a:chOff x="579201" y="1311922"/>
              <a:chExt cx="852604" cy="852604"/>
            </a:xfrm>
          </p:grpSpPr>
          <p:sp>
            <p:nvSpPr>
              <p:cNvPr id="422" name="Oval 421">
                <a:extLst>
                  <a:ext uri="{FF2B5EF4-FFF2-40B4-BE49-F238E27FC236}">
                    <a16:creationId xmlns:a16="http://schemas.microsoft.com/office/drawing/2014/main" id="{8E5B8AB2-93FE-788D-5E22-7FB7048D2332}"/>
                  </a:ext>
                </a:extLst>
              </p:cNvPr>
              <p:cNvSpPr/>
              <p:nvPr/>
            </p:nvSpPr>
            <p:spPr bwMode="auto">
              <a:xfrm>
                <a:off x="579201" y="1311922"/>
                <a:ext cx="852604" cy="852604"/>
              </a:xfrm>
              <a:prstGeom prst="ellipse">
                <a:avLst/>
              </a:prstGeom>
              <a:solidFill>
                <a:srgbClr val="FFFFFF"/>
              </a:solidFill>
              <a:ln w="9525" cap="flat" cmpd="sng" algn="ctr">
                <a:solidFill>
                  <a:srgbClr val="1A1A1A"/>
                </a:solidFill>
                <a:prstDash val="solid"/>
                <a:headEnd type="none" w="med" len="med"/>
                <a:tailEnd type="none" w="med" len="med"/>
              </a:ln>
              <a:effectLst>
                <a:outerShdw blurRad="165100" dist="38100" dir="2400000" algn="ctr"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cs typeface="Segoe UI" pitchFamily="34" charset="0"/>
                </a:endParaRPr>
              </a:p>
            </p:txBody>
          </p:sp>
          <p:sp>
            <p:nvSpPr>
              <p:cNvPr id="423" name="Star: 5 Points 135">
                <a:extLst>
                  <a:ext uri="{FF2B5EF4-FFF2-40B4-BE49-F238E27FC236}">
                    <a16:creationId xmlns:a16="http://schemas.microsoft.com/office/drawing/2014/main" id="{BD67C610-6E5A-86B9-0717-A53E61640897}"/>
                  </a:ext>
                </a:extLst>
              </p:cNvPr>
              <p:cNvSpPr/>
              <p:nvPr/>
            </p:nvSpPr>
            <p:spPr bwMode="auto">
              <a:xfrm rot="19342864">
                <a:off x="984761" y="1637337"/>
                <a:ext cx="93331" cy="145823"/>
              </a:xfrm>
              <a:prstGeom prst="star5">
                <a:avLst>
                  <a:gd name="adj" fmla="val 26297"/>
                  <a:gd name="hf" fmla="val 105146"/>
                  <a:gd name="vf" fmla="val 110557"/>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409" name="Group 408">
              <a:extLst>
                <a:ext uri="{FF2B5EF4-FFF2-40B4-BE49-F238E27FC236}">
                  <a16:creationId xmlns:a16="http://schemas.microsoft.com/office/drawing/2014/main" id="{776E4A7E-DDA3-B3A8-5B57-1410589B9F42}"/>
                </a:ext>
              </a:extLst>
            </p:cNvPr>
            <p:cNvGrpSpPr/>
            <p:nvPr/>
          </p:nvGrpSpPr>
          <p:grpSpPr>
            <a:xfrm>
              <a:off x="891565" y="4339212"/>
              <a:ext cx="315183" cy="406095"/>
              <a:chOff x="-2405785" y="3954423"/>
              <a:chExt cx="745424" cy="960440"/>
            </a:xfrm>
          </p:grpSpPr>
          <p:grpSp>
            <p:nvGrpSpPr>
              <p:cNvPr id="410" name="Group 409">
                <a:extLst>
                  <a:ext uri="{FF2B5EF4-FFF2-40B4-BE49-F238E27FC236}">
                    <a16:creationId xmlns:a16="http://schemas.microsoft.com/office/drawing/2014/main" id="{E85C398F-BF1B-478D-1AFB-0DDBD2E8A319}"/>
                  </a:ext>
                </a:extLst>
              </p:cNvPr>
              <p:cNvGrpSpPr/>
              <p:nvPr/>
            </p:nvGrpSpPr>
            <p:grpSpPr>
              <a:xfrm rot="19800000">
                <a:off x="-2405785" y="3954423"/>
                <a:ext cx="745424" cy="960440"/>
                <a:chOff x="-1526053" y="3761710"/>
                <a:chExt cx="1006697" cy="960440"/>
              </a:xfrm>
            </p:grpSpPr>
            <p:grpSp>
              <p:nvGrpSpPr>
                <p:cNvPr id="414" name="Graphic 3">
                  <a:extLst>
                    <a:ext uri="{FF2B5EF4-FFF2-40B4-BE49-F238E27FC236}">
                      <a16:creationId xmlns:a16="http://schemas.microsoft.com/office/drawing/2014/main" id="{3537F895-0CC9-C672-F69D-7B635F899ECD}"/>
                    </a:ext>
                  </a:extLst>
                </p:cNvPr>
                <p:cNvGrpSpPr/>
                <p:nvPr/>
              </p:nvGrpSpPr>
              <p:grpSpPr>
                <a:xfrm>
                  <a:off x="-1526051" y="3761710"/>
                  <a:ext cx="1006695" cy="960440"/>
                  <a:chOff x="-1526051" y="3761710"/>
                  <a:chExt cx="1006695" cy="960440"/>
                </a:xfrm>
              </p:grpSpPr>
              <p:sp>
                <p:nvSpPr>
                  <p:cNvPr id="420" name="Freeform: Shape 349">
                    <a:extLst>
                      <a:ext uri="{FF2B5EF4-FFF2-40B4-BE49-F238E27FC236}">
                        <a16:creationId xmlns:a16="http://schemas.microsoft.com/office/drawing/2014/main" id="{95701FE0-6619-0155-303D-796B12EB9A81}"/>
                      </a:ext>
                    </a:extLst>
                  </p:cNvPr>
                  <p:cNvSpPr/>
                  <p:nvPr/>
                </p:nvSpPr>
                <p:spPr>
                  <a:xfrm>
                    <a:off x="-1526051" y="3761710"/>
                    <a:ext cx="597676" cy="960440"/>
                  </a:xfrm>
                  <a:custGeom>
                    <a:avLst/>
                    <a:gdLst>
                      <a:gd name="connsiteX0" fmla="*/ 597677 w 597676"/>
                      <a:gd name="connsiteY0" fmla="*/ 960441 h 960440"/>
                      <a:gd name="connsiteX1" fmla="*/ 409019 w 597676"/>
                      <a:gd name="connsiteY1" fmla="*/ 960441 h 960440"/>
                      <a:gd name="connsiteX2" fmla="*/ 0 w 597676"/>
                      <a:gd name="connsiteY2" fmla="*/ 478142 h 960440"/>
                      <a:gd name="connsiteX3" fmla="*/ 409019 w 597676"/>
                      <a:gd name="connsiteY3" fmla="*/ 0 h 960440"/>
                      <a:gd name="connsiteX4" fmla="*/ 597677 w 597676"/>
                      <a:gd name="connsiteY4" fmla="*/ 0 h 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676" h="960440">
                        <a:moveTo>
                          <a:pt x="597677" y="960441"/>
                        </a:moveTo>
                        <a:cubicBezTo>
                          <a:pt x="409019" y="960441"/>
                          <a:pt x="409019" y="960441"/>
                          <a:pt x="409019" y="960441"/>
                        </a:cubicBezTo>
                        <a:cubicBezTo>
                          <a:pt x="184500" y="960441"/>
                          <a:pt x="0" y="744238"/>
                          <a:pt x="0" y="478142"/>
                        </a:cubicBezTo>
                        <a:cubicBezTo>
                          <a:pt x="0" y="212045"/>
                          <a:pt x="184500" y="0"/>
                          <a:pt x="409019" y="0"/>
                        </a:cubicBezTo>
                        <a:cubicBezTo>
                          <a:pt x="597677" y="0"/>
                          <a:pt x="597677" y="0"/>
                          <a:pt x="597677" y="0"/>
                        </a:cubicBezTo>
                      </a:path>
                    </a:pathLst>
                  </a:custGeom>
                  <a:solidFill>
                    <a:srgbClr val="FFFFFF"/>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sp>
                <p:nvSpPr>
                  <p:cNvPr id="421" name="Freeform: Shape 350">
                    <a:extLst>
                      <a:ext uri="{FF2B5EF4-FFF2-40B4-BE49-F238E27FC236}">
                        <a16:creationId xmlns:a16="http://schemas.microsoft.com/office/drawing/2014/main" id="{8057A1B7-4573-607C-D3CB-28B118BDAB9D}"/>
                      </a:ext>
                    </a:extLst>
                  </p:cNvPr>
                  <p:cNvSpPr/>
                  <p:nvPr/>
                </p:nvSpPr>
                <p:spPr>
                  <a:xfrm>
                    <a:off x="-1332716" y="3761710"/>
                    <a:ext cx="813360" cy="960440"/>
                  </a:xfrm>
                  <a:custGeom>
                    <a:avLst/>
                    <a:gdLst>
                      <a:gd name="connsiteX0" fmla="*/ 404341 w 813360"/>
                      <a:gd name="connsiteY0" fmla="*/ 0 h 960440"/>
                      <a:gd name="connsiteX1" fmla="*/ 0 w 813360"/>
                      <a:gd name="connsiteY1" fmla="*/ 478142 h 960440"/>
                      <a:gd name="connsiteX2" fmla="*/ 404341 w 813360"/>
                      <a:gd name="connsiteY2" fmla="*/ 960441 h 960440"/>
                      <a:gd name="connsiteX3" fmla="*/ 813360 w 813360"/>
                      <a:gd name="connsiteY3" fmla="*/ 478142 h 960440"/>
                      <a:gd name="connsiteX4" fmla="*/ 404341 w 813360"/>
                      <a:gd name="connsiteY4" fmla="*/ 0 h 960440"/>
                      <a:gd name="connsiteX5" fmla="*/ 404341 w 813360"/>
                      <a:gd name="connsiteY5" fmla="*/ 0 h 960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360" h="960440">
                        <a:moveTo>
                          <a:pt x="404341" y="0"/>
                        </a:moveTo>
                        <a:cubicBezTo>
                          <a:pt x="179823" y="0"/>
                          <a:pt x="0" y="212045"/>
                          <a:pt x="0" y="478142"/>
                        </a:cubicBezTo>
                        <a:cubicBezTo>
                          <a:pt x="0" y="744238"/>
                          <a:pt x="179823" y="960441"/>
                          <a:pt x="404341" y="960441"/>
                        </a:cubicBezTo>
                        <a:cubicBezTo>
                          <a:pt x="628860" y="960441"/>
                          <a:pt x="813360" y="744238"/>
                          <a:pt x="813360" y="478142"/>
                        </a:cubicBezTo>
                        <a:cubicBezTo>
                          <a:pt x="813360" y="212045"/>
                          <a:pt x="629380" y="0"/>
                          <a:pt x="404341" y="0"/>
                        </a:cubicBezTo>
                        <a:lnTo>
                          <a:pt x="404341" y="0"/>
                        </a:lnTo>
                        <a:close/>
                      </a:path>
                    </a:pathLst>
                  </a:custGeom>
                  <a:solidFill>
                    <a:srgbClr val="1A1A1A"/>
                  </a:solidFill>
                  <a:ln w="9525" cap="flat">
                    <a:solidFill>
                      <a:srgbClr val="1A1A1A"/>
                    </a:solidFill>
                    <a:prstDash val="solid"/>
                    <a:miter/>
                  </a:ln>
                </p:spPr>
                <p:txBody>
                  <a:bodyPr rtlCol="0" anchor="ctr"/>
                  <a:lstStyle/>
                  <a:p>
                    <a:pPr defTabSz="914400">
                      <a:defRPr/>
                    </a:pPr>
                    <a:endParaRPr lang="en-US" sz="1800">
                      <a:solidFill>
                        <a:srgbClr val="1A1A1A"/>
                      </a:solidFill>
                      <a:latin typeface="Graphik" panose="020B0503030202060203" pitchFamily="34" charset="77"/>
                    </a:endParaRPr>
                  </a:p>
                </p:txBody>
              </p:sp>
            </p:grpSp>
            <p:cxnSp>
              <p:nvCxnSpPr>
                <p:cNvPr id="415" name="Straight Connector 414">
                  <a:extLst>
                    <a:ext uri="{FF2B5EF4-FFF2-40B4-BE49-F238E27FC236}">
                      <a16:creationId xmlns:a16="http://schemas.microsoft.com/office/drawing/2014/main" id="{8EC8992C-36C2-E8DA-A5CF-B5A5027042AE}"/>
                    </a:ext>
                  </a:extLst>
                </p:cNvPr>
                <p:cNvCxnSpPr>
                  <a:cxnSpLocks/>
                </p:cNvCxnSpPr>
                <p:nvPr/>
              </p:nvCxnSpPr>
              <p:spPr>
                <a:xfrm rot="5400000" flipV="1">
                  <a:off x="-1297314" y="3782416"/>
                  <a:ext cx="0" cy="202651"/>
                </a:xfrm>
                <a:prstGeom prst="line">
                  <a:avLst/>
                </a:prstGeom>
                <a:noFill/>
                <a:ln w="9525" cap="flat" cmpd="sng" algn="ctr">
                  <a:solidFill>
                    <a:srgbClr val="1A1A1A"/>
                  </a:solidFill>
                  <a:prstDash val="solid"/>
                  <a:headEnd type="none" w="lg" len="med"/>
                  <a:tailEnd type="none" w="lg" len="med"/>
                </a:ln>
                <a:effectLst/>
              </p:spPr>
            </p:cxnSp>
            <p:cxnSp>
              <p:nvCxnSpPr>
                <p:cNvPr id="416" name="Straight Connector 415">
                  <a:extLst>
                    <a:ext uri="{FF2B5EF4-FFF2-40B4-BE49-F238E27FC236}">
                      <a16:creationId xmlns:a16="http://schemas.microsoft.com/office/drawing/2014/main" id="{D1C67D3F-9CE7-E091-7A35-A4FDCBAED36D}"/>
                    </a:ext>
                  </a:extLst>
                </p:cNvPr>
                <p:cNvCxnSpPr>
                  <a:cxnSpLocks/>
                </p:cNvCxnSpPr>
                <p:nvPr/>
              </p:nvCxnSpPr>
              <p:spPr>
                <a:xfrm rot="5400000" flipV="1">
                  <a:off x="-1394921" y="3953946"/>
                  <a:ext cx="0" cy="220106"/>
                </a:xfrm>
                <a:prstGeom prst="line">
                  <a:avLst/>
                </a:prstGeom>
                <a:noFill/>
                <a:ln w="9525" cap="flat" cmpd="sng" algn="ctr">
                  <a:solidFill>
                    <a:srgbClr val="1A1A1A"/>
                  </a:solidFill>
                  <a:prstDash val="solid"/>
                  <a:headEnd type="none" w="lg" len="med"/>
                  <a:tailEnd type="none" w="lg" len="med"/>
                </a:ln>
                <a:effectLst/>
              </p:spPr>
            </p:cxnSp>
            <p:cxnSp>
              <p:nvCxnSpPr>
                <p:cNvPr id="417" name="Straight Connector 416">
                  <a:extLst>
                    <a:ext uri="{FF2B5EF4-FFF2-40B4-BE49-F238E27FC236}">
                      <a16:creationId xmlns:a16="http://schemas.microsoft.com/office/drawing/2014/main" id="{89B3FE04-67D2-36E9-2C7A-7E287465061C}"/>
                    </a:ext>
                  </a:extLst>
                </p:cNvPr>
                <p:cNvCxnSpPr>
                  <a:cxnSpLocks/>
                  <a:endCxn id="421" idx="1"/>
                </p:cNvCxnSpPr>
                <p:nvPr/>
              </p:nvCxnSpPr>
              <p:spPr>
                <a:xfrm rot="5400000" flipH="1" flipV="1">
                  <a:off x="-1429385" y="4143184"/>
                  <a:ext cx="0" cy="193335"/>
                </a:xfrm>
                <a:prstGeom prst="line">
                  <a:avLst/>
                </a:prstGeom>
                <a:noFill/>
                <a:ln w="9525" cap="flat" cmpd="sng" algn="ctr">
                  <a:solidFill>
                    <a:srgbClr val="1A1A1A"/>
                  </a:solidFill>
                  <a:prstDash val="solid"/>
                  <a:headEnd type="none" w="lg" len="med"/>
                  <a:tailEnd type="none" w="lg" len="med"/>
                </a:ln>
                <a:effectLst/>
              </p:spPr>
            </p:cxnSp>
            <p:cxnSp>
              <p:nvCxnSpPr>
                <p:cNvPr id="418" name="Straight Connector 417">
                  <a:extLst>
                    <a:ext uri="{FF2B5EF4-FFF2-40B4-BE49-F238E27FC236}">
                      <a16:creationId xmlns:a16="http://schemas.microsoft.com/office/drawing/2014/main" id="{008BD65B-7BA4-4F8A-B6CE-2260F0AC23AD}"/>
                    </a:ext>
                  </a:extLst>
                </p:cNvPr>
                <p:cNvCxnSpPr>
                  <a:cxnSpLocks/>
                </p:cNvCxnSpPr>
                <p:nvPr/>
              </p:nvCxnSpPr>
              <p:spPr>
                <a:xfrm rot="5400000" flipV="1">
                  <a:off x="-1386455" y="4359801"/>
                  <a:ext cx="0" cy="203175"/>
                </a:xfrm>
                <a:prstGeom prst="line">
                  <a:avLst/>
                </a:prstGeom>
                <a:noFill/>
                <a:ln w="9525" cap="flat" cmpd="sng" algn="ctr">
                  <a:solidFill>
                    <a:srgbClr val="1A1A1A"/>
                  </a:solidFill>
                  <a:prstDash val="solid"/>
                  <a:headEnd type="none" w="lg" len="med"/>
                  <a:tailEnd type="none" w="lg" len="med"/>
                </a:ln>
                <a:effectLst/>
              </p:spPr>
            </p:cxnSp>
            <p:cxnSp>
              <p:nvCxnSpPr>
                <p:cNvPr id="419" name="Straight Connector 418">
                  <a:extLst>
                    <a:ext uri="{FF2B5EF4-FFF2-40B4-BE49-F238E27FC236}">
                      <a16:creationId xmlns:a16="http://schemas.microsoft.com/office/drawing/2014/main" id="{AE7558FF-1138-78FD-C298-24EBD35049CF}"/>
                    </a:ext>
                  </a:extLst>
                </p:cNvPr>
                <p:cNvCxnSpPr>
                  <a:cxnSpLocks/>
                </p:cNvCxnSpPr>
                <p:nvPr/>
              </p:nvCxnSpPr>
              <p:spPr>
                <a:xfrm rot="5400000" flipV="1">
                  <a:off x="-1288606" y="4519613"/>
                  <a:ext cx="0" cy="185235"/>
                </a:xfrm>
                <a:prstGeom prst="line">
                  <a:avLst/>
                </a:prstGeom>
                <a:noFill/>
                <a:ln w="9525" cap="flat" cmpd="sng" algn="ctr">
                  <a:solidFill>
                    <a:srgbClr val="1A1A1A"/>
                  </a:solidFill>
                  <a:prstDash val="solid"/>
                  <a:headEnd type="none" w="lg" len="med"/>
                  <a:tailEnd type="none" w="lg" len="med"/>
                </a:ln>
                <a:effectLst/>
              </p:spPr>
            </p:cxnSp>
          </p:grpSp>
          <p:grpSp>
            <p:nvGrpSpPr>
              <p:cNvPr id="411" name="Group 410">
                <a:extLst>
                  <a:ext uri="{FF2B5EF4-FFF2-40B4-BE49-F238E27FC236}">
                    <a16:creationId xmlns:a16="http://schemas.microsoft.com/office/drawing/2014/main" id="{CCC62BE5-D701-A68A-B743-97C7BC186DF9}"/>
                  </a:ext>
                </a:extLst>
              </p:cNvPr>
              <p:cNvGrpSpPr/>
              <p:nvPr/>
            </p:nvGrpSpPr>
            <p:grpSpPr>
              <a:xfrm rot="19342864">
                <a:off x="-2160865" y="4084887"/>
                <a:ext cx="375904" cy="613541"/>
                <a:chOff x="-626553" y="3141055"/>
                <a:chExt cx="587321" cy="613541"/>
              </a:xfrm>
            </p:grpSpPr>
            <p:sp>
              <p:nvSpPr>
                <p:cNvPr id="412" name="Star: 5 Points 326">
                  <a:extLst>
                    <a:ext uri="{FF2B5EF4-FFF2-40B4-BE49-F238E27FC236}">
                      <a16:creationId xmlns:a16="http://schemas.microsoft.com/office/drawing/2014/main" id="{30F0C8BA-87AA-EE15-5639-87E94000CC26}"/>
                    </a:ext>
                  </a:extLst>
                </p:cNvPr>
                <p:cNvSpPr/>
                <p:nvPr/>
              </p:nvSpPr>
              <p:spPr bwMode="auto">
                <a:xfrm>
                  <a:off x="-476602" y="3286863"/>
                  <a:ext cx="291281" cy="291281"/>
                </a:xfrm>
                <a:prstGeom prst="star5">
                  <a:avLst>
                    <a:gd name="adj" fmla="val 26297"/>
                    <a:gd name="hf" fmla="val 105146"/>
                    <a:gd name="vf" fmla="val 110557"/>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400" err="1">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sp>
              <p:nvSpPr>
                <p:cNvPr id="413" name="arrow_11" title="Icon of a circle made of two curved arrows">
                  <a:extLst>
                    <a:ext uri="{FF2B5EF4-FFF2-40B4-BE49-F238E27FC236}">
                      <a16:creationId xmlns:a16="http://schemas.microsoft.com/office/drawing/2014/main" id="{04FCC6EC-FF7B-CC10-D830-50FDF09E8B3B}"/>
                    </a:ext>
                  </a:extLst>
                </p:cNvPr>
                <p:cNvSpPr>
                  <a:spLocks noChangeAspect="1" noEditPoints="1"/>
                </p:cNvSpPr>
                <p:nvPr/>
              </p:nvSpPr>
              <p:spPr bwMode="auto">
                <a:xfrm>
                  <a:off x="-626553" y="3141055"/>
                  <a:ext cx="587321" cy="613541"/>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952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900">
                    <a:gradFill>
                      <a:gsLst>
                        <a:gs pos="0">
                          <a:srgbClr val="505050"/>
                        </a:gs>
                        <a:gs pos="100000">
                          <a:srgbClr val="505050"/>
                        </a:gs>
                      </a:gsLst>
                      <a:lin ang="5400000" scaled="1"/>
                    </a:gradFill>
                    <a:latin typeface="Graphik" panose="020B0503030202060203" pitchFamily="34" charset="77"/>
                  </a:endParaRPr>
                </a:p>
              </p:txBody>
            </p:sp>
          </p:grpSp>
        </p:grpSp>
      </p:grpSp>
      <p:sp>
        <p:nvSpPr>
          <p:cNvPr id="4" name="TextBox 3">
            <a:extLst>
              <a:ext uri="{FF2B5EF4-FFF2-40B4-BE49-F238E27FC236}">
                <a16:creationId xmlns:a16="http://schemas.microsoft.com/office/drawing/2014/main" id="{96B50A86-D0D9-E01F-A853-90627AEE4F01}"/>
              </a:ext>
            </a:extLst>
          </p:cNvPr>
          <p:cNvSpPr txBox="1"/>
          <p:nvPr/>
        </p:nvSpPr>
        <p:spPr>
          <a:xfrm>
            <a:off x="2916422" y="6501111"/>
            <a:ext cx="6096000" cy="4001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sz="2000">
                <a:solidFill>
                  <a:srgbClr val="FFFFFF"/>
                </a:solidFill>
              </a:rPr>
              <a:t>https://aka.ms/BTVModernAuth</a:t>
            </a:r>
          </a:p>
        </p:txBody>
      </p:sp>
    </p:spTree>
    <p:extLst>
      <p:ext uri="{BB962C8B-B14F-4D97-AF65-F5344CB8AC3E}">
        <p14:creationId xmlns:p14="http://schemas.microsoft.com/office/powerpoint/2010/main" val="134450042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wipe(left)">
                                      <p:cBhvr>
                                        <p:cTn id="7" dur="500"/>
                                        <p:tgtEl>
                                          <p:spTgt spid="246"/>
                                        </p:tgtEl>
                                      </p:cBhvr>
                                    </p:animEffect>
                                  </p:childTnLst>
                                </p:cTn>
                              </p:par>
                              <p:par>
                                <p:cTn id="8" presetID="22" presetClass="entr" presetSubtype="8" fill="hold" nodeType="withEffect">
                                  <p:stCondLst>
                                    <p:cond delay="0"/>
                                  </p:stCondLst>
                                  <p:childTnLst>
                                    <p:set>
                                      <p:cBhvr>
                                        <p:cTn id="9" dur="1" fill="hold">
                                          <p:stCondLst>
                                            <p:cond delay="0"/>
                                          </p:stCondLst>
                                        </p:cTn>
                                        <p:tgtEl>
                                          <p:spTgt spid="223"/>
                                        </p:tgtEl>
                                        <p:attrNameLst>
                                          <p:attrName>style.visibility</p:attrName>
                                        </p:attrNameLst>
                                      </p:cBhvr>
                                      <p:to>
                                        <p:strVal val="visible"/>
                                      </p:to>
                                    </p:set>
                                    <p:animEffect transition="in" filter="wipe(left)">
                                      <p:cBhvr>
                                        <p:cTn id="10" dur="500"/>
                                        <p:tgtEl>
                                          <p:spTgt spid="223"/>
                                        </p:tgtEl>
                                      </p:cBhvr>
                                    </p:animEffect>
                                  </p:childTnLst>
                                </p:cTn>
                              </p:par>
                              <p:par>
                                <p:cTn id="11" presetID="10" presetClass="entr" presetSubtype="0" fill="hold" nodeType="withEffect">
                                  <p:stCondLst>
                                    <p:cond delay="0"/>
                                  </p:stCondLst>
                                  <p:childTnLst>
                                    <p:set>
                                      <p:cBhvr>
                                        <p:cTn id="12" dur="1" fill="hold">
                                          <p:stCondLst>
                                            <p:cond delay="0"/>
                                          </p:stCondLst>
                                        </p:cTn>
                                        <p:tgtEl>
                                          <p:spTgt spid="224"/>
                                        </p:tgtEl>
                                        <p:attrNameLst>
                                          <p:attrName>style.visibility</p:attrName>
                                        </p:attrNameLst>
                                      </p:cBhvr>
                                      <p:to>
                                        <p:strVal val="visible"/>
                                      </p:to>
                                    </p:set>
                                    <p:animEffect transition="in" filter="fade">
                                      <p:cBhvr>
                                        <p:cTn id="13" dur="500"/>
                                        <p:tgtEl>
                                          <p:spTgt spid="224"/>
                                        </p:tgtEl>
                                      </p:cBhvr>
                                    </p:animEffect>
                                  </p:childTnLst>
                                </p:cTn>
                              </p:par>
                              <p:par>
                                <p:cTn id="14" presetID="10" presetClass="entr" presetSubtype="0" fill="hold" nodeType="withEffect">
                                  <p:stCondLst>
                                    <p:cond delay="0"/>
                                  </p:stCondLst>
                                  <p:childTnLst>
                                    <p:set>
                                      <p:cBhvr>
                                        <p:cTn id="15" dur="1" fill="hold">
                                          <p:stCondLst>
                                            <p:cond delay="0"/>
                                          </p:stCondLst>
                                        </p:cTn>
                                        <p:tgtEl>
                                          <p:spTgt spid="252"/>
                                        </p:tgtEl>
                                        <p:attrNameLst>
                                          <p:attrName>style.visibility</p:attrName>
                                        </p:attrNameLst>
                                      </p:cBhvr>
                                      <p:to>
                                        <p:strVal val="visible"/>
                                      </p:to>
                                    </p:set>
                                    <p:animEffect transition="in" filter="fade">
                                      <p:cBhvr>
                                        <p:cTn id="16" dur="500"/>
                                        <p:tgtEl>
                                          <p:spTgt spid="25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60"/>
                                        </p:tgtEl>
                                        <p:attrNameLst>
                                          <p:attrName>style.visibility</p:attrName>
                                        </p:attrNameLst>
                                      </p:cBhvr>
                                      <p:to>
                                        <p:strVal val="visible"/>
                                      </p:to>
                                    </p:set>
                                    <p:animEffect transition="in" filter="fade">
                                      <p:cBhvr>
                                        <p:cTn id="20" dur="500"/>
                                        <p:tgtEl>
                                          <p:spTgt spid="260"/>
                                        </p:tgtEl>
                                      </p:cBhvr>
                                    </p:animEffect>
                                  </p:childTnLst>
                                </p:cTn>
                              </p:par>
                              <p:par>
                                <p:cTn id="21" presetID="10" presetClass="entr" presetSubtype="0" fill="hold" nodeType="withEffect">
                                  <p:stCondLst>
                                    <p:cond delay="0"/>
                                  </p:stCondLst>
                                  <p:childTnLst>
                                    <p:set>
                                      <p:cBhvr>
                                        <p:cTn id="22" dur="1" fill="hold">
                                          <p:stCondLst>
                                            <p:cond delay="0"/>
                                          </p:stCondLst>
                                        </p:cTn>
                                        <p:tgtEl>
                                          <p:spTgt spid="273"/>
                                        </p:tgtEl>
                                        <p:attrNameLst>
                                          <p:attrName>style.visibility</p:attrName>
                                        </p:attrNameLst>
                                      </p:cBhvr>
                                      <p:to>
                                        <p:strVal val="visible"/>
                                      </p:to>
                                    </p:set>
                                    <p:animEffect transition="in" filter="fade">
                                      <p:cBhvr>
                                        <p:cTn id="23" dur="500"/>
                                        <p:tgtEl>
                                          <p:spTgt spid="273"/>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312"/>
                                        </p:tgtEl>
                                        <p:attrNameLst>
                                          <p:attrName>style.visibility</p:attrName>
                                        </p:attrNameLst>
                                      </p:cBhvr>
                                      <p:to>
                                        <p:strVal val="visible"/>
                                      </p:to>
                                    </p:set>
                                    <p:animEffect transition="in" filter="fade">
                                      <p:cBhvr>
                                        <p:cTn id="27" dur="500"/>
                                        <p:tgtEl>
                                          <p:spTgt spid="3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7"/>
                                        </p:tgtEl>
                                        <p:attrNameLst>
                                          <p:attrName>style.visibility</p:attrName>
                                        </p:attrNameLst>
                                      </p:cBhvr>
                                      <p:to>
                                        <p:strVal val="visible"/>
                                      </p:to>
                                    </p:set>
                                    <p:animEffect transition="in" filter="fade">
                                      <p:cBhvr>
                                        <p:cTn id="30" dur="500"/>
                                        <p:tgtEl>
                                          <p:spTgt spid="2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288"/>
                                        </p:tgtEl>
                                        <p:attrNameLst>
                                          <p:attrName>style.visibility</p:attrName>
                                        </p:attrNameLst>
                                      </p:cBhvr>
                                      <p:to>
                                        <p:strVal val="visible"/>
                                      </p:to>
                                    </p:set>
                                    <p:animEffect transition="in" filter="fade">
                                      <p:cBhvr>
                                        <p:cTn id="34" dur="500"/>
                                        <p:tgtEl>
                                          <p:spTgt spid="2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500"/>
                                        <p:tgtEl>
                                          <p:spTgt spid="289"/>
                                        </p:tgtEl>
                                      </p:cBhvr>
                                    </p:animEffect>
                                  </p:childTnLst>
                                </p:cTn>
                              </p:par>
                              <p:par>
                                <p:cTn id="38" presetID="10" presetClass="entr" presetSubtype="0" fill="hold" nodeType="withEffect">
                                  <p:stCondLst>
                                    <p:cond delay="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par>
                                <p:cTn id="41" presetID="10" presetClass="entr" presetSubtype="0" fill="hold" nodeType="withEffect">
                                  <p:stCondLst>
                                    <p:cond delay="0"/>
                                  </p:stCondLst>
                                  <p:childTnLst>
                                    <p:set>
                                      <p:cBhvr>
                                        <p:cTn id="42" dur="1" fill="hold">
                                          <p:stCondLst>
                                            <p:cond delay="0"/>
                                          </p:stCondLst>
                                        </p:cTn>
                                        <p:tgtEl>
                                          <p:spTgt spid="303"/>
                                        </p:tgtEl>
                                        <p:attrNameLst>
                                          <p:attrName>style.visibility</p:attrName>
                                        </p:attrNameLst>
                                      </p:cBhvr>
                                      <p:to>
                                        <p:strVal val="visible"/>
                                      </p:to>
                                    </p:set>
                                    <p:animEffect transition="in" filter="fade">
                                      <p:cBhvr>
                                        <p:cTn id="43" dur="500"/>
                                        <p:tgtEl>
                                          <p:spTgt spid="303"/>
                                        </p:tgtEl>
                                      </p:cBhvr>
                                    </p:animEffect>
                                  </p:childTnLst>
                                </p:cTn>
                              </p:par>
                              <p:par>
                                <p:cTn id="44" presetID="10" presetClass="entr" presetSubtype="0" fill="hold" nodeType="withEffect">
                                  <p:stCondLst>
                                    <p:cond delay="0"/>
                                  </p:stCondLst>
                                  <p:childTnLst>
                                    <p:set>
                                      <p:cBhvr>
                                        <p:cTn id="45" dur="1" fill="hold">
                                          <p:stCondLst>
                                            <p:cond delay="0"/>
                                          </p:stCondLst>
                                        </p:cTn>
                                        <p:tgtEl>
                                          <p:spTgt spid="407"/>
                                        </p:tgtEl>
                                        <p:attrNameLst>
                                          <p:attrName>style.visibility</p:attrName>
                                        </p:attrNameLst>
                                      </p:cBhvr>
                                      <p:to>
                                        <p:strVal val="visible"/>
                                      </p:to>
                                    </p:set>
                                    <p:animEffect transition="in" filter="fade">
                                      <p:cBhvr>
                                        <p:cTn id="46" dur="500"/>
                                        <p:tgtEl>
                                          <p:spTgt spid="40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248"/>
                                        </p:tgtEl>
                                        <p:attrNameLst>
                                          <p:attrName>style.visibility</p:attrName>
                                        </p:attrNameLst>
                                      </p:cBhvr>
                                      <p:to>
                                        <p:strVal val="visible"/>
                                      </p:to>
                                    </p:set>
                                    <p:animEffect transition="in" filter="wipe(left)">
                                      <p:cBhvr>
                                        <p:cTn id="51" dur="500"/>
                                        <p:tgtEl>
                                          <p:spTgt spid="248"/>
                                        </p:tgtEl>
                                      </p:cBhvr>
                                    </p:animEffect>
                                  </p:childTnLst>
                                </p:cTn>
                              </p:par>
                              <p:par>
                                <p:cTn id="52" presetID="22" presetClass="entr" presetSubtype="8" fill="hold" nodeType="withEffect">
                                  <p:stCondLst>
                                    <p:cond delay="0"/>
                                  </p:stCondLst>
                                  <p:childTnLst>
                                    <p:set>
                                      <p:cBhvr>
                                        <p:cTn id="53" dur="1" fill="hold">
                                          <p:stCondLst>
                                            <p:cond delay="0"/>
                                          </p:stCondLst>
                                        </p:cTn>
                                        <p:tgtEl>
                                          <p:spTgt spid="247"/>
                                        </p:tgtEl>
                                        <p:attrNameLst>
                                          <p:attrName>style.visibility</p:attrName>
                                        </p:attrNameLst>
                                      </p:cBhvr>
                                      <p:to>
                                        <p:strVal val="visible"/>
                                      </p:to>
                                    </p:set>
                                    <p:animEffect transition="in" filter="wipe(left)">
                                      <p:cBhvr>
                                        <p:cTn id="54" dur="500"/>
                                        <p:tgtEl>
                                          <p:spTgt spid="247"/>
                                        </p:tgtEl>
                                      </p:cBhvr>
                                    </p:animEffect>
                                  </p:childTnLst>
                                </p:cTn>
                              </p:par>
                              <p:par>
                                <p:cTn id="55" presetID="22" presetClass="entr" presetSubtype="8" fill="hold" nodeType="withEffect">
                                  <p:stCondLst>
                                    <p:cond delay="0"/>
                                  </p:stCondLst>
                                  <p:childTnLst>
                                    <p:set>
                                      <p:cBhvr>
                                        <p:cTn id="56" dur="1" fill="hold">
                                          <p:stCondLst>
                                            <p:cond delay="0"/>
                                          </p:stCondLst>
                                        </p:cTn>
                                        <p:tgtEl>
                                          <p:spTgt spid="245"/>
                                        </p:tgtEl>
                                        <p:attrNameLst>
                                          <p:attrName>style.visibility</p:attrName>
                                        </p:attrNameLst>
                                      </p:cBhvr>
                                      <p:to>
                                        <p:strVal val="visible"/>
                                      </p:to>
                                    </p:set>
                                    <p:animEffect transition="in" filter="wipe(left)">
                                      <p:cBhvr>
                                        <p:cTn id="57" dur="500"/>
                                        <p:tgtEl>
                                          <p:spTgt spid="245"/>
                                        </p:tgtEl>
                                      </p:cBhvr>
                                    </p:animEffec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397"/>
                                        </p:tgtEl>
                                        <p:attrNameLst>
                                          <p:attrName>style.visibility</p:attrName>
                                        </p:attrNameLst>
                                      </p:cBhvr>
                                      <p:to>
                                        <p:strVal val="visible"/>
                                      </p:to>
                                    </p:set>
                                    <p:animEffect transition="in" filter="fade">
                                      <p:cBhvr>
                                        <p:cTn id="61" dur="500"/>
                                        <p:tgtEl>
                                          <p:spTgt spid="39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8"/>
                                        </p:tgtEl>
                                        <p:attrNameLst>
                                          <p:attrName>style.visibility</p:attrName>
                                        </p:attrNameLst>
                                      </p:cBhvr>
                                      <p:to>
                                        <p:strVal val="visible"/>
                                      </p:to>
                                    </p:set>
                                    <p:animEffect transition="in" filter="fade">
                                      <p:cBhvr>
                                        <p:cTn id="64" dur="500"/>
                                        <p:tgtEl>
                                          <p:spTgt spid="218"/>
                                        </p:tgtEl>
                                      </p:cBhvr>
                                    </p:animEffect>
                                  </p:childTnLst>
                                </p:cTn>
                              </p:par>
                              <p:par>
                                <p:cTn id="65" presetID="10" presetClass="entr" presetSubtype="0" fill="hold" nodeType="withEffect">
                                  <p:stCondLst>
                                    <p:cond delay="0"/>
                                  </p:stCondLst>
                                  <p:childTnLst>
                                    <p:set>
                                      <p:cBhvr>
                                        <p:cTn id="66" dur="1" fill="hold">
                                          <p:stCondLst>
                                            <p:cond delay="0"/>
                                          </p:stCondLst>
                                        </p:cTn>
                                        <p:tgtEl>
                                          <p:spTgt spid="316"/>
                                        </p:tgtEl>
                                        <p:attrNameLst>
                                          <p:attrName>style.visibility</p:attrName>
                                        </p:attrNameLst>
                                      </p:cBhvr>
                                      <p:to>
                                        <p:strVal val="visible"/>
                                      </p:to>
                                    </p:set>
                                    <p:animEffect transition="in" filter="fade">
                                      <p:cBhvr>
                                        <p:cTn id="67" dur="500"/>
                                        <p:tgtEl>
                                          <p:spTgt spid="316"/>
                                        </p:tgtEl>
                                      </p:cBhvr>
                                    </p:animEffect>
                                  </p:childTnLst>
                                </p:cTn>
                              </p:par>
                              <p:par>
                                <p:cTn id="68" presetID="10" presetClass="entr" presetSubtype="0" fill="hold" nodeType="withEffect">
                                  <p:stCondLst>
                                    <p:cond delay="0"/>
                                  </p:stCondLst>
                                  <p:childTnLst>
                                    <p:set>
                                      <p:cBhvr>
                                        <p:cTn id="69" dur="1" fill="hold">
                                          <p:stCondLst>
                                            <p:cond delay="0"/>
                                          </p:stCondLst>
                                        </p:cTn>
                                        <p:tgtEl>
                                          <p:spTgt spid="353"/>
                                        </p:tgtEl>
                                        <p:attrNameLst>
                                          <p:attrName>style.visibility</p:attrName>
                                        </p:attrNameLst>
                                      </p:cBhvr>
                                      <p:to>
                                        <p:strVal val="visible"/>
                                      </p:to>
                                    </p:set>
                                    <p:animEffect transition="in" filter="fade">
                                      <p:cBhvr>
                                        <p:cTn id="70" dur="500"/>
                                        <p:tgtEl>
                                          <p:spTgt spid="3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0"/>
                                        </p:tgtEl>
                                        <p:attrNameLst>
                                          <p:attrName>style.visibility</p:attrName>
                                        </p:attrNameLst>
                                      </p:cBhvr>
                                      <p:to>
                                        <p:strVal val="visible"/>
                                      </p:to>
                                    </p:set>
                                    <p:animEffect transition="in" filter="fade">
                                      <p:cBhvr>
                                        <p:cTn id="73" dur="500"/>
                                        <p:tgtEl>
                                          <p:spTgt spid="350"/>
                                        </p:tgtEl>
                                      </p:cBhvr>
                                    </p:animEffect>
                                  </p:childTnLst>
                                </p:cTn>
                              </p:par>
                              <p:par>
                                <p:cTn id="74" presetID="10" presetClass="entr" presetSubtype="0" fill="hold" nodeType="withEffect">
                                  <p:stCondLst>
                                    <p:cond delay="0"/>
                                  </p:stCondLst>
                                  <p:childTnLst>
                                    <p:set>
                                      <p:cBhvr>
                                        <p:cTn id="75" dur="1" fill="hold">
                                          <p:stCondLst>
                                            <p:cond delay="0"/>
                                          </p:stCondLst>
                                        </p:cTn>
                                        <p:tgtEl>
                                          <p:spTgt spid="379"/>
                                        </p:tgtEl>
                                        <p:attrNameLst>
                                          <p:attrName>style.visibility</p:attrName>
                                        </p:attrNameLst>
                                      </p:cBhvr>
                                      <p:to>
                                        <p:strVal val="visible"/>
                                      </p:to>
                                    </p:set>
                                    <p:animEffect transition="in" filter="fade">
                                      <p:cBhvr>
                                        <p:cTn id="76" dur="500"/>
                                        <p:tgtEl>
                                          <p:spTgt spid="379"/>
                                        </p:tgtEl>
                                      </p:cBhvr>
                                    </p:animEffect>
                                  </p:childTnLst>
                                </p:cTn>
                              </p:par>
                            </p:childTnLst>
                          </p:cTn>
                        </p:par>
                        <p:par>
                          <p:cTn id="77" fill="hold">
                            <p:stCondLst>
                              <p:cond delay="1000"/>
                            </p:stCondLst>
                            <p:childTnLst>
                              <p:par>
                                <p:cTn id="78" presetID="22" presetClass="entr" presetSubtype="8" fill="hold" nodeType="afterEffect">
                                  <p:stCondLst>
                                    <p:cond delay="0"/>
                                  </p:stCondLst>
                                  <p:childTnLst>
                                    <p:set>
                                      <p:cBhvr>
                                        <p:cTn id="79" dur="1" fill="hold">
                                          <p:stCondLst>
                                            <p:cond delay="0"/>
                                          </p:stCondLst>
                                        </p:cTn>
                                        <p:tgtEl>
                                          <p:spTgt spid="329"/>
                                        </p:tgtEl>
                                        <p:attrNameLst>
                                          <p:attrName>style.visibility</p:attrName>
                                        </p:attrNameLst>
                                      </p:cBhvr>
                                      <p:to>
                                        <p:strVal val="visible"/>
                                      </p:to>
                                    </p:set>
                                    <p:animEffect transition="in" filter="wipe(left)">
                                      <p:cBhvr>
                                        <p:cTn id="80" dur="500"/>
                                        <p:tgtEl>
                                          <p:spTgt spid="329"/>
                                        </p:tgtEl>
                                      </p:cBhvr>
                                    </p:animEffect>
                                  </p:childTnLst>
                                </p:cTn>
                              </p:par>
                              <p:par>
                                <p:cTn id="81" presetID="22" presetClass="entr" presetSubtype="1" fill="hold" nodeType="withEffect">
                                  <p:stCondLst>
                                    <p:cond delay="0"/>
                                  </p:stCondLst>
                                  <p:childTnLst>
                                    <p:set>
                                      <p:cBhvr>
                                        <p:cTn id="82" dur="1" fill="hold">
                                          <p:stCondLst>
                                            <p:cond delay="0"/>
                                          </p:stCondLst>
                                        </p:cTn>
                                        <p:tgtEl>
                                          <p:spTgt spid="352"/>
                                        </p:tgtEl>
                                        <p:attrNameLst>
                                          <p:attrName>style.visibility</p:attrName>
                                        </p:attrNameLst>
                                      </p:cBhvr>
                                      <p:to>
                                        <p:strVal val="visible"/>
                                      </p:to>
                                    </p:set>
                                    <p:animEffect transition="in" filter="wipe(up)">
                                      <p:cBhvr>
                                        <p:cTn id="83" dur="500"/>
                                        <p:tgtEl>
                                          <p:spTgt spid="352"/>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330"/>
                                        </p:tgtEl>
                                        <p:attrNameLst>
                                          <p:attrName>style.visibility</p:attrName>
                                        </p:attrNameLst>
                                      </p:cBhvr>
                                      <p:to>
                                        <p:strVal val="visible"/>
                                      </p:to>
                                    </p:set>
                                    <p:animEffect transition="in" filter="fade">
                                      <p:cBhvr>
                                        <p:cTn id="87" dur="500"/>
                                        <p:tgtEl>
                                          <p:spTgt spid="330"/>
                                        </p:tgtEl>
                                      </p:cBhvr>
                                    </p:animEffect>
                                  </p:childTnLst>
                                </p:cTn>
                              </p:par>
                              <p:par>
                                <p:cTn id="88" presetID="10" presetClass="entr" presetSubtype="0" fill="hold" nodeType="withEffect">
                                  <p:stCondLst>
                                    <p:cond delay="0"/>
                                  </p:stCondLst>
                                  <p:childTnLst>
                                    <p:set>
                                      <p:cBhvr>
                                        <p:cTn id="89" dur="1" fill="hold">
                                          <p:stCondLst>
                                            <p:cond delay="0"/>
                                          </p:stCondLst>
                                        </p:cTn>
                                        <p:tgtEl>
                                          <p:spTgt spid="366"/>
                                        </p:tgtEl>
                                        <p:attrNameLst>
                                          <p:attrName>style.visibility</p:attrName>
                                        </p:attrNameLst>
                                      </p:cBhvr>
                                      <p:to>
                                        <p:strVal val="visible"/>
                                      </p:to>
                                    </p:set>
                                    <p:animEffect transition="in" filter="fade">
                                      <p:cBhvr>
                                        <p:cTn id="90" dur="500"/>
                                        <p:tgtEl>
                                          <p:spTgt spid="36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51"/>
                                        </p:tgtEl>
                                        <p:attrNameLst>
                                          <p:attrName>style.visibility</p:attrName>
                                        </p:attrNameLst>
                                      </p:cBhvr>
                                      <p:to>
                                        <p:strVal val="visible"/>
                                      </p:to>
                                    </p:set>
                                    <p:animEffect transition="in" filter="fade">
                                      <p:cBhvr>
                                        <p:cTn id="93" dur="500"/>
                                        <p:tgtEl>
                                          <p:spTgt spid="351"/>
                                        </p:tgtEl>
                                      </p:cBhvr>
                                    </p:animEffect>
                                  </p:childTnLst>
                                </p:cTn>
                              </p:par>
                              <p:par>
                                <p:cTn id="94" presetID="10" presetClass="entr" presetSubtype="0" fill="hold" nodeType="withEffect">
                                  <p:stCondLst>
                                    <p:cond delay="0"/>
                                  </p:stCondLst>
                                  <p:childTnLst>
                                    <p:set>
                                      <p:cBhvr>
                                        <p:cTn id="95" dur="1" fill="hold">
                                          <p:stCondLst>
                                            <p:cond delay="0"/>
                                          </p:stCondLst>
                                        </p:cTn>
                                        <p:tgtEl>
                                          <p:spTgt spid="388"/>
                                        </p:tgtEl>
                                        <p:attrNameLst>
                                          <p:attrName>style.visibility</p:attrName>
                                        </p:attrNameLst>
                                      </p:cBhvr>
                                      <p:to>
                                        <p:strVal val="visible"/>
                                      </p:to>
                                    </p:set>
                                    <p:animEffect transition="in" filter="fade">
                                      <p:cBhvr>
                                        <p:cTn id="96" dur="500"/>
                                        <p:tgtEl>
                                          <p:spTgt spid="388"/>
                                        </p:tgtEl>
                                      </p:cBhvr>
                                    </p:animEffec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221"/>
                                        </p:tgtEl>
                                        <p:attrNameLst>
                                          <p:attrName>style.visibility</p:attrName>
                                        </p:attrNameLst>
                                      </p:cBhvr>
                                      <p:to>
                                        <p:strVal val="visible"/>
                                      </p:to>
                                    </p:set>
                                    <p:animEffect transition="in" filter="wipe(left)">
                                      <p:cBhvr>
                                        <p:cTn id="100" dur="500"/>
                                        <p:tgtEl>
                                          <p:spTgt spid="221"/>
                                        </p:tgtEl>
                                      </p:cBhvr>
                                    </p:animEffect>
                                  </p:childTnLst>
                                </p:cTn>
                              </p:par>
                              <p:par>
                                <p:cTn id="101" presetID="22" presetClass="entr" presetSubtype="8" fill="hold" nodeType="withEffect">
                                  <p:stCondLst>
                                    <p:cond delay="0"/>
                                  </p:stCondLst>
                                  <p:childTnLst>
                                    <p:set>
                                      <p:cBhvr>
                                        <p:cTn id="102" dur="1" fill="hold">
                                          <p:stCondLst>
                                            <p:cond delay="0"/>
                                          </p:stCondLst>
                                        </p:cTn>
                                        <p:tgtEl>
                                          <p:spTgt spid="220"/>
                                        </p:tgtEl>
                                        <p:attrNameLst>
                                          <p:attrName>style.visibility</p:attrName>
                                        </p:attrNameLst>
                                      </p:cBhvr>
                                      <p:to>
                                        <p:strVal val="visible"/>
                                      </p:to>
                                    </p:set>
                                    <p:animEffect transition="in" filter="wipe(left)">
                                      <p:cBhvr>
                                        <p:cTn id="103" dur="500"/>
                                        <p:tgtEl>
                                          <p:spTgt spid="220"/>
                                        </p:tgtEl>
                                      </p:cBhvr>
                                    </p:animEffect>
                                  </p:childTnLst>
                                </p:cTn>
                              </p:par>
                            </p:childTnLst>
                          </p:cTn>
                        </p:par>
                        <p:par>
                          <p:cTn id="104" fill="hold">
                            <p:stCondLst>
                              <p:cond delay="2500"/>
                            </p:stCondLst>
                            <p:childTnLst>
                              <p:par>
                                <p:cTn id="105" presetID="10" presetClass="entr" presetSubtype="0" fill="hold" nodeType="afterEffect">
                                  <p:stCondLst>
                                    <p:cond delay="0"/>
                                  </p:stCondLst>
                                  <p:childTnLst>
                                    <p:set>
                                      <p:cBhvr>
                                        <p:cTn id="106" dur="1" fill="hold">
                                          <p:stCondLst>
                                            <p:cond delay="0"/>
                                          </p:stCondLst>
                                        </p:cTn>
                                        <p:tgtEl>
                                          <p:spTgt spid="343"/>
                                        </p:tgtEl>
                                        <p:attrNameLst>
                                          <p:attrName>style.visibility</p:attrName>
                                        </p:attrNameLst>
                                      </p:cBhvr>
                                      <p:to>
                                        <p:strVal val="visible"/>
                                      </p:to>
                                    </p:set>
                                    <p:animEffect transition="in" filter="fade">
                                      <p:cBhvr>
                                        <p:cTn id="107" dur="500"/>
                                        <p:tgtEl>
                                          <p:spTgt spid="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animBg="1"/>
      <p:bldP spid="218" grpId="0" animBg="1"/>
      <p:bldP spid="288" grpId="0"/>
      <p:bldP spid="289" grpId="0"/>
      <p:bldP spid="350" grpId="0"/>
      <p:bldP spid="35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3A6EE2C-7044-3886-1D16-EFC0459522D5}"/>
              </a:ext>
            </a:extLst>
          </p:cNvPr>
          <p:cNvSpPr>
            <a:spLocks noGrp="1"/>
          </p:cNvSpPr>
          <p:nvPr>
            <p:ph type="body" sz="half" idx="1"/>
          </p:nvPr>
        </p:nvSpPr>
        <p:spPr>
          <a:xfrm>
            <a:off x="635000" y="1515036"/>
            <a:ext cx="10761547" cy="4834965"/>
          </a:xfrm>
        </p:spPr>
        <p:txBody>
          <a:bodyPr>
            <a:normAutofit/>
          </a:bodyPr>
          <a:lstStyle/>
          <a:p>
            <a:r>
              <a:rPr lang="en-US" dirty="0"/>
              <a:t>Here’s what you need for Modern Auth and SSO on Apple Platforms:</a:t>
            </a:r>
          </a:p>
          <a:p>
            <a:pPr lvl="1"/>
            <a:r>
              <a:rPr lang="en-US" dirty="0"/>
              <a:t>IDP that supports SAML and/or OpenID Connect</a:t>
            </a:r>
          </a:p>
          <a:p>
            <a:pPr lvl="2"/>
            <a:r>
              <a:rPr lang="en-US" dirty="0"/>
              <a:t>Azure AD is Microsoft’s cloud IDP, but there are plenty of others on the market</a:t>
            </a:r>
          </a:p>
          <a:p>
            <a:pPr lvl="2"/>
            <a:endParaRPr lang="en-US" dirty="0"/>
          </a:p>
          <a:p>
            <a:pPr lvl="1"/>
            <a:r>
              <a:rPr lang="en-US" dirty="0"/>
              <a:t>Apps integrated with the IDP</a:t>
            </a:r>
          </a:p>
          <a:p>
            <a:pPr lvl="1"/>
            <a:endParaRPr lang="en-US" dirty="0"/>
          </a:p>
          <a:p>
            <a:pPr lvl="1"/>
            <a:r>
              <a:rPr lang="en-US" dirty="0"/>
              <a:t>IDP Vendor must create an SSO Extension plugin</a:t>
            </a:r>
          </a:p>
          <a:p>
            <a:pPr lvl="1"/>
            <a:endParaRPr lang="en-US" dirty="0"/>
          </a:p>
          <a:p>
            <a:pPr lvl="1"/>
            <a:r>
              <a:rPr lang="en-US" dirty="0"/>
              <a:t>Macs under MDM management</a:t>
            </a:r>
          </a:p>
        </p:txBody>
      </p:sp>
      <p:sp>
        <p:nvSpPr>
          <p:cNvPr id="2" name="Title 1">
            <a:extLst>
              <a:ext uri="{FF2B5EF4-FFF2-40B4-BE49-F238E27FC236}">
                <a16:creationId xmlns:a16="http://schemas.microsoft.com/office/drawing/2014/main" id="{330F252A-E37B-0D98-A3C3-D7AB67945886}"/>
              </a:ext>
            </a:extLst>
          </p:cNvPr>
          <p:cNvSpPr txBox="1">
            <a:spLocks noGrp="1"/>
          </p:cNvSpPr>
          <p:nvPr>
            <p:ph type="title" idx="4294967295"/>
          </p:nvPr>
        </p:nvSpPr>
        <p:spPr>
          <a:xfrm>
            <a:off x="635000" y="406400"/>
            <a:ext cx="10922000" cy="940487"/>
          </a:xfrm>
          <a:prstGeom prst="rect">
            <a:avLst/>
          </a:prstGeom>
          <a:noFill/>
          <a:ln w="12700">
            <a:noFill/>
            <a:prstDash/>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rot="0" spcFirstLastPara="0" vertOverflow="overflow" horzOverflow="overflow" vert="horz" wrap="square" lIns="25400" tIns="25400" rIns="25400" bIns="25400" numCol="1" spcCol="0" rtlCol="0" fromWordArt="0" anchor="b" anchorCtr="0" forceAA="0" compatLnSpc="1">
            <a:prstTxWarp prst="textNoShape">
              <a:avLst/>
            </a:prstTxWarp>
            <a:normAutofit fontScale="90000"/>
          </a:bodyPr>
          <a:lst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a:lstStyle>
          <a:p>
            <a:pPr marL="0" marR="0" lvl="0" indent="0" algn="l" defTabSz="825500" rtl="0" eaLnBrk="1" fontAlgn="auto" latinLnBrk="0" hangingPunct="1">
              <a:lnSpc>
                <a:spcPct val="80000"/>
              </a:lnSpc>
              <a:spcBef>
                <a:spcPts val="0"/>
              </a:spcBef>
              <a:spcAft>
                <a:spcPts val="0"/>
              </a:spcAft>
              <a:buClrTx/>
              <a:buSzTx/>
              <a:buFontTx/>
              <a:buNone/>
              <a:tabLst/>
              <a:defRPr/>
            </a:pPr>
            <a:r>
              <a:rPr kumimoji="0" lang="en-US" sz="4400" b="0" i="0" u="none" strike="noStrike" kern="1200" cap="none" spc="-252" normalizeH="0" baseline="0" noProof="0">
                <a:ln>
                  <a:noFill/>
                </a:ln>
                <a:solidFill>
                  <a:schemeClr val="tx1"/>
                </a:solidFill>
                <a:effectLst/>
                <a:uLnTx/>
                <a:uFillTx/>
                <a:latin typeface="+mj-lt"/>
                <a:ea typeface="+mn-ea"/>
                <a:cs typeface="+mn-cs"/>
                <a:sym typeface="Graphik Semibold"/>
              </a:rPr>
              <a:t>Recommendation 3: SSO – Modernize w/ Modern Auth</a:t>
            </a:r>
            <a:endParaRPr kumimoji="0" lang="en-US" sz="4200" b="0" i="0" u="none" strike="noStrike" kern="1200" cap="none" spc="-252" normalizeH="0" baseline="0" noProof="0">
              <a:ln>
                <a:noFill/>
              </a:ln>
              <a:solidFill>
                <a:schemeClr val="tx1"/>
              </a:solidFill>
              <a:effectLst/>
              <a:uLnTx/>
              <a:uFillTx/>
              <a:latin typeface="+mj-lt"/>
              <a:ea typeface="+mn-ea"/>
              <a:cs typeface="+mn-cs"/>
              <a:sym typeface="Graphik Semibold"/>
            </a:endParaRPr>
          </a:p>
        </p:txBody>
      </p:sp>
    </p:spTree>
    <p:extLst>
      <p:ext uri="{BB962C8B-B14F-4D97-AF65-F5344CB8AC3E}">
        <p14:creationId xmlns:p14="http://schemas.microsoft.com/office/powerpoint/2010/main" val="318594721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fade">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animEffect transition="in" filter="fade">
                                      <p:cBhvr>
                                        <p:cTn id="21" dur="500"/>
                                        <p:tgtEl>
                                          <p:spTgt spid="4">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8" end="8"/>
                                            </p:txEl>
                                          </p:spTgt>
                                        </p:tgtEl>
                                        <p:attrNameLst>
                                          <p:attrName>style.visibility</p:attrName>
                                        </p:attrNameLst>
                                      </p:cBhvr>
                                      <p:to>
                                        <p:strVal val="visible"/>
                                      </p:to>
                                    </p:set>
                                    <p:animEffect transition="in" filter="fade">
                                      <p:cBhvr>
                                        <p:cTn id="26"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descr="Smart Phone with solid fill">
            <a:extLst>
              <a:ext uri="{FF2B5EF4-FFF2-40B4-BE49-F238E27FC236}">
                <a16:creationId xmlns:a16="http://schemas.microsoft.com/office/drawing/2014/main" id="{76DB1A2E-463B-058F-7B42-B170F99DAF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1960" y="1529907"/>
            <a:ext cx="814461" cy="814461"/>
          </a:xfrm>
          <a:prstGeom prst="rect">
            <a:avLst/>
          </a:prstGeom>
        </p:spPr>
      </p:pic>
      <p:pic>
        <p:nvPicPr>
          <p:cNvPr id="35" name="Graphic 34" descr="Smart Phone with solid fill">
            <a:extLst>
              <a:ext uri="{FF2B5EF4-FFF2-40B4-BE49-F238E27FC236}">
                <a16:creationId xmlns:a16="http://schemas.microsoft.com/office/drawing/2014/main" id="{C86D475A-2588-FDE0-3997-C4369E5481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78550" y="3862041"/>
            <a:ext cx="457200" cy="457200"/>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4999" y="1669058"/>
            <a:ext cx="4121679" cy="5019541"/>
          </a:xfrm>
        </p:spPr>
        <p:txBody>
          <a:bodyPr>
            <a:normAutofit/>
          </a:bodyPr>
          <a:lstStyle/>
          <a:p>
            <a:r>
              <a:rPr lang="en-US" sz="1600" dirty="0"/>
              <a:t>The </a:t>
            </a:r>
            <a:r>
              <a:rPr lang="en-US" sz="1600" i="1" u="sng" dirty="0"/>
              <a:t>modern</a:t>
            </a:r>
            <a:r>
              <a:rPr lang="en-US" sz="1600" dirty="0"/>
              <a:t> approach is to use an IDP, modern auth, and tokens</a:t>
            </a:r>
          </a:p>
          <a:p>
            <a:r>
              <a:rPr lang="en-US" sz="1600" dirty="0"/>
              <a:t>SSO Extension is bundled in the Microsoft Company Portal</a:t>
            </a:r>
          </a:p>
          <a:p>
            <a:pPr marL="257175" indent="-257175">
              <a:buFont typeface="+mj-lt"/>
              <a:buAutoNum type="arabicParenR"/>
            </a:pPr>
            <a:r>
              <a:rPr lang="en-US" sz="1600" dirty="0"/>
              <a:t>User authenticates to Azure AD in the SSO Extension window – this can be in Company Portal or another app, such as Safari</a:t>
            </a:r>
          </a:p>
          <a:p>
            <a:pPr lvl="1">
              <a:buFont typeface="Arial" panose="020B0604020202020204" pitchFamily="34" charset="0"/>
              <a:buChar char="•"/>
            </a:pPr>
            <a:r>
              <a:rPr lang="en-US" sz="1600" dirty="0"/>
              <a:t>Azure AD supports many more credential types than AD does</a:t>
            </a:r>
          </a:p>
          <a:p>
            <a:pPr lvl="1">
              <a:buFont typeface="Arial" panose="020B0604020202020204" pitchFamily="34" charset="0"/>
              <a:buChar char="•"/>
            </a:pPr>
            <a:endParaRPr lang="en-US" sz="1600" dirty="0"/>
          </a:p>
          <a:p>
            <a:pPr marL="257175" indent="-257175">
              <a:buFont typeface="+mj-lt"/>
              <a:buAutoNum type="arabicParenR"/>
            </a:pPr>
            <a:r>
              <a:rPr lang="en-US" sz="1600" dirty="0"/>
              <a:t>Azure AD SSO Extension acquires a Primary Refresh Token (PRT) from Azure AD after the user signs in, stores it in the keychain</a:t>
            </a:r>
          </a:p>
          <a:p>
            <a:pPr marL="285750" lvl="4" indent="-285750">
              <a:buFont typeface="Arial" panose="020B0604020202020204" pitchFamily="34" charset="0"/>
              <a:buChar char="•"/>
            </a:pPr>
            <a:r>
              <a:rPr lang="en-US" sz="1600" dirty="0"/>
              <a:t>PRTs are good for a rolling 14 day window, constantly refreshed when the user uses the Mac</a:t>
            </a:r>
          </a:p>
          <a:p>
            <a:pPr marL="536575" lvl="1" indent="-257175">
              <a:buFont typeface="+mj-lt"/>
              <a:buAutoNum type="arabicParenR"/>
            </a:pPr>
            <a:endParaRPr lang="en-US" sz="1600" dirty="0"/>
          </a:p>
          <a:p>
            <a:pPr marL="257175" indent="-257175">
              <a:buFont typeface="+mj-lt"/>
              <a:buAutoNum type="arabicParenR"/>
            </a:pPr>
            <a:endParaRPr lang="en-US" sz="1600" dirty="0"/>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56679" y="2021365"/>
            <a:ext cx="3681351" cy="3681351"/>
          </a:xfrm>
          <a:prstGeom prst="rect">
            <a:avLst/>
          </a:prstGeom>
        </p:spPr>
      </p:pic>
      <p:sp>
        <p:nvSpPr>
          <p:cNvPr id="25" name="TextBox 24">
            <a:extLst>
              <a:ext uri="{FF2B5EF4-FFF2-40B4-BE49-F238E27FC236}">
                <a16:creationId xmlns:a16="http://schemas.microsoft.com/office/drawing/2014/main" id="{E85B3510-592D-F309-DB74-F39EC4382BA3}"/>
              </a:ext>
            </a:extLst>
          </p:cNvPr>
          <p:cNvSpPr txBox="1"/>
          <p:nvPr/>
        </p:nvSpPr>
        <p:spPr>
          <a:xfrm>
            <a:off x="5141128" y="1634490"/>
            <a:ext cx="3157083" cy="6052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defTabSz="412750" hangingPunct="0"/>
            <a:r>
              <a:rPr lang="en-US" sz="1200" dirty="0"/>
              <a:t>MS Authenticator Passwordless</a:t>
            </a:r>
          </a:p>
          <a:p>
            <a:pPr defTabSz="412750" hangingPunct="0"/>
            <a:r>
              <a:rPr lang="en-US" sz="1200" dirty="0"/>
              <a:t>Phone </a:t>
            </a:r>
            <a:r>
              <a:rPr lang="en-US" sz="1200" dirty="0">
                <a:sym typeface="Graphik"/>
              </a:rPr>
              <a:t>Sign-In</a:t>
            </a:r>
            <a:endParaRPr lang="en-US" sz="1200" dirty="0">
              <a:ea typeface="Graphik"/>
              <a:cs typeface="Graphik"/>
              <a:sym typeface="Graphik"/>
            </a:endParaRPr>
          </a:p>
          <a:p>
            <a:pPr defTabSz="412750" hangingPunct="0"/>
            <a:r>
              <a:rPr lang="en-US" sz="1200" dirty="0" err="1"/>
              <a:t>Username+Pwd+MFA</a:t>
            </a:r>
            <a:r>
              <a:rPr lang="en-US" sz="1200" dirty="0"/>
              <a:t> (App, OTP, SMS, Phone)</a:t>
            </a: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6" name="Picture 12">
            <a:extLst>
              <a:ext uri="{FF2B5EF4-FFF2-40B4-BE49-F238E27FC236}">
                <a16:creationId xmlns:a16="http://schemas.microsoft.com/office/drawing/2014/main" id="{C413CEEE-0C35-8914-1269-D48D269E605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p:blipFill>
        <p:spPr bwMode="auto">
          <a:xfrm>
            <a:off x="9443011" y="4419123"/>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337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fade">
                                      <p:cBhvr>
                                        <p:cTn id="7" dur="500"/>
                                        <p:tgtEl>
                                          <p:spTgt spid="4">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5" end="5"/>
                                            </p:txEl>
                                          </p:spTgt>
                                        </p:tgtEl>
                                        <p:attrNameLst>
                                          <p:attrName>style.visibility</p:attrName>
                                        </p:attrNameLst>
                                      </p:cBhvr>
                                      <p:to>
                                        <p:strVal val="visible"/>
                                      </p:to>
                                    </p:set>
                                    <p:animEffect transition="in" filter="fade">
                                      <p:cBhvr>
                                        <p:cTn id="34" dur="500"/>
                                        <p:tgtEl>
                                          <p:spTgt spid="4">
                                            <p:txEl>
                                              <p:pRg st="5" end="5"/>
                                            </p:txEl>
                                          </p:spTgt>
                                        </p:tgtEl>
                                      </p:cBhvr>
                                    </p:animEffect>
                                  </p:childTnLst>
                                </p:cTn>
                              </p:par>
                            </p:childTnLst>
                          </p:cTn>
                        </p:par>
                        <p:par>
                          <p:cTn id="35" fill="hold">
                            <p:stCondLst>
                              <p:cond delay="500"/>
                            </p:stCondLst>
                            <p:childTnLst>
                              <p:par>
                                <p:cTn id="36" presetID="0" presetClass="path" presetSubtype="0" accel="50000" decel="50000" fill="hold" nodeType="afterEffect">
                                  <p:stCondLst>
                                    <p:cond delay="0"/>
                                  </p:stCondLst>
                                  <p:childTnLst>
                                    <p:animMotion origin="layout" path="M -8.33333E-7 2.22222E-6 C 0.09961 0.0669 0.19935 0.13379 0.24902 0.15741 " pathEditMode="relative" rAng="0" ptsTypes="AA">
                                      <p:cBhvr>
                                        <p:cTn id="37" dur="2000" fill="hold"/>
                                        <p:tgtEl>
                                          <p:spTgt spid="35"/>
                                        </p:tgtEl>
                                        <p:attrNameLst>
                                          <p:attrName>ppt_x</p:attrName>
                                          <p:attrName>ppt_y</p:attrName>
                                        </p:attrNameLst>
                                      </p:cBhvr>
                                      <p:rCtr x="12448" y="7870"/>
                                    </p:animMotion>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par>
                          <p:cTn id="42" fill="hold">
                            <p:stCondLst>
                              <p:cond delay="3000"/>
                            </p:stCondLst>
                            <p:childTnLst>
                              <p:par>
                                <p:cTn id="43" presetID="10" presetClass="exit" presetSubtype="0" fill="hold" nodeType="afterEffect">
                                  <p:stCondLst>
                                    <p:cond delay="0"/>
                                  </p:stCondLst>
                                  <p:childTnLst>
                                    <p:animEffect transition="out" filter="fade">
                                      <p:cBhvr>
                                        <p:cTn id="44" dur="500"/>
                                        <p:tgtEl>
                                          <p:spTgt spid="35"/>
                                        </p:tgtEl>
                                      </p:cBhvr>
                                    </p:animEffect>
                                    <p:set>
                                      <p:cBhvr>
                                        <p:cTn id="45" dur="1" fill="hold">
                                          <p:stCondLst>
                                            <p:cond delay="499"/>
                                          </p:stCondLst>
                                        </p:cTn>
                                        <p:tgtEl>
                                          <p:spTgt spid="35"/>
                                        </p:tgtEl>
                                        <p:attrNameLst>
                                          <p:attrName>style.visibility</p:attrName>
                                        </p:attrNameLst>
                                      </p:cBhvr>
                                      <p:to>
                                        <p:strVal val="hidden"/>
                                      </p:to>
                                    </p:set>
                                  </p:childTnLst>
                                </p:cTn>
                              </p:par>
                            </p:childTnLst>
                          </p:cTn>
                        </p:par>
                        <p:par>
                          <p:cTn id="46" fill="hold">
                            <p:stCondLst>
                              <p:cond delay="3500"/>
                            </p:stCondLst>
                            <p:childTnLst>
                              <p:par>
                                <p:cTn id="47" presetID="0" presetClass="path" presetSubtype="0" accel="50000" decel="50000" fill="hold" nodeType="afterEffect">
                                  <p:stCondLst>
                                    <p:cond delay="500"/>
                                  </p:stCondLst>
                                  <p:childTnLst>
                                    <p:animMotion origin="layout" path="M 0.00091 0.00254 L -0.23327 -0.15266 " pathEditMode="relative" ptsTypes="AA">
                                      <p:cBhvr>
                                        <p:cTn id="48" dur="2000" fill="hold"/>
                                        <p:tgtEl>
                                          <p:spTgt spid="1036"/>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6" end="6"/>
                                            </p:txEl>
                                          </p:spTgt>
                                        </p:tgtEl>
                                        <p:attrNameLst>
                                          <p:attrName>style.visibility</p:attrName>
                                        </p:attrNameLst>
                                      </p:cBhvr>
                                      <p:to>
                                        <p:strVal val="visible"/>
                                      </p:to>
                                    </p:set>
                                    <p:animEffect transition="in" filter="fade">
                                      <p:cBhvr>
                                        <p:cTn id="5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12">
            <a:extLst>
              <a:ext uri="{FF2B5EF4-FFF2-40B4-BE49-F238E27FC236}">
                <a16:creationId xmlns:a16="http://schemas.microsoft.com/office/drawing/2014/main" id="{623EFA68-8CE2-44D2-CDEC-30DEF1747E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591451" y="3361214"/>
            <a:ext cx="537029" cy="53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Modernize w/ IDP Vendor SSO Extensions</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56679" y="2021365"/>
            <a:ext cx="3681351" cy="3681351"/>
          </a:xfrm>
          <a:prstGeom prst="rect">
            <a:avLst/>
          </a:prstGeom>
        </p:spPr>
      </p:pic>
      <p:grpSp>
        <p:nvGrpSpPr>
          <p:cNvPr id="14" name="Group 13">
            <a:extLst>
              <a:ext uri="{FF2B5EF4-FFF2-40B4-BE49-F238E27FC236}">
                <a16:creationId xmlns:a16="http://schemas.microsoft.com/office/drawing/2014/main" id="{28F078EE-1BB9-2D58-4801-55893F518FB6}"/>
              </a:ext>
            </a:extLst>
          </p:cNvPr>
          <p:cNvGrpSpPr/>
          <p:nvPr/>
        </p:nvGrpSpPr>
        <p:grpSpPr>
          <a:xfrm>
            <a:off x="9100503" y="1094498"/>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56250" y="3099329"/>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29C68AAE-764B-9CA4-2116-B23D1FB4DABA}"/>
              </a:ext>
            </a:extLst>
          </p:cNvPr>
          <p:cNvCxnSpPr>
            <a:cxnSpLocks/>
          </p:cNvCxnSpPr>
          <p:nvPr/>
        </p:nvCxnSpPr>
        <p:spPr>
          <a:xfrm flipV="1">
            <a:off x="7609863" y="2323323"/>
            <a:ext cx="2019330" cy="1583094"/>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6" name="Picture 12">
            <a:extLst>
              <a:ext uri="{FF2B5EF4-FFF2-40B4-BE49-F238E27FC236}">
                <a16:creationId xmlns:a16="http://schemas.microsoft.com/office/drawing/2014/main" id="{AC700637-CE4A-0289-CA3C-CD7C3401572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p:blipFill>
        <p:spPr bwMode="auto">
          <a:xfrm>
            <a:off x="6601212" y="3371377"/>
            <a:ext cx="537029" cy="53305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urved Connector 7">
            <a:extLst>
              <a:ext uri="{FF2B5EF4-FFF2-40B4-BE49-F238E27FC236}">
                <a16:creationId xmlns:a16="http://schemas.microsoft.com/office/drawing/2014/main" id="{7B8773F3-DA1D-50F7-8CBD-2A06914E7CBF}"/>
              </a:ext>
            </a:extLst>
          </p:cNvPr>
          <p:cNvCxnSpPr>
            <a:cxnSpLocks/>
          </p:cNvCxnSpPr>
          <p:nvPr/>
        </p:nvCxnSpPr>
        <p:spPr>
          <a:xfrm rot="10800000">
            <a:off x="6178655" y="3906417"/>
            <a:ext cx="1167724" cy="309032"/>
          </a:xfrm>
          <a:prstGeom prst="curvedConnector3">
            <a:avLst>
              <a:gd name="adj1" fmla="val 50000"/>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100" name="Picture 4" descr="How do I update my Outlook settings to connect to Office 365? - ask ...">
            <a:extLst>
              <a:ext uri="{FF2B5EF4-FFF2-40B4-BE49-F238E27FC236}">
                <a16:creationId xmlns:a16="http://schemas.microsoft.com/office/drawing/2014/main" id="{90EC4674-0C8A-D8F2-2CC2-6D7DB225EA5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82896" y="3779140"/>
            <a:ext cx="526967" cy="52696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60950" y="1551162"/>
            <a:ext cx="3778380" cy="5019541"/>
          </a:xfrm>
        </p:spPr>
        <p:txBody>
          <a:bodyPr>
            <a:normAutofit/>
          </a:bodyPr>
          <a:lstStyle/>
          <a:p>
            <a:r>
              <a:rPr lang="en-US" sz="1600" dirty="0"/>
              <a:t>One more wrinkle…there’s two different flows for apps to get tokens</a:t>
            </a:r>
          </a:p>
          <a:p>
            <a:endParaRPr lang="en-US" sz="1600" dirty="0"/>
          </a:p>
          <a:p>
            <a:r>
              <a:rPr lang="en-US" sz="1600" dirty="0"/>
              <a:t>We’ll start with the MSAL flow (MSAL is Microsoft Authentication Library, our auth library provided to make app integration with Azure AD easy):</a:t>
            </a:r>
          </a:p>
          <a:p>
            <a:endParaRPr lang="en-US" sz="1600" dirty="0"/>
          </a:p>
          <a:p>
            <a:pPr>
              <a:buFont typeface="+mj-lt"/>
              <a:buAutoNum type="arabicPeriod" startAt="3"/>
            </a:pPr>
            <a:r>
              <a:rPr lang="en-US" sz="1600" dirty="0"/>
              <a:t> App that uses MSAL talks to the SSO Extension directly, asks it to get a token</a:t>
            </a:r>
          </a:p>
          <a:p>
            <a:pPr>
              <a:buFont typeface="+mj-lt"/>
              <a:buAutoNum type="arabicPeriod" startAt="3"/>
            </a:pPr>
            <a:endParaRPr lang="en-US" sz="1600" dirty="0"/>
          </a:p>
          <a:p>
            <a:pPr>
              <a:buFont typeface="+mj-lt"/>
              <a:buAutoNum type="arabicPeriod" startAt="3"/>
            </a:pPr>
            <a:r>
              <a:rPr lang="en-US" sz="1600" dirty="0"/>
              <a:t> AAD validates the PRT and returns the app-specific token</a:t>
            </a:r>
          </a:p>
          <a:p>
            <a:pPr>
              <a:buFont typeface="+mj-lt"/>
              <a:buAutoNum type="arabicPeriod" startAt="3"/>
            </a:pPr>
            <a:endParaRPr lang="en-US" sz="1600" dirty="0"/>
          </a:p>
          <a:p>
            <a:pPr>
              <a:buFont typeface="+mj-lt"/>
              <a:buAutoNum type="arabicPeriod" startAt="3"/>
            </a:pPr>
            <a:r>
              <a:rPr lang="en-US" sz="1600" dirty="0"/>
              <a:t> The token is given to the client and the client sends the token to the app</a:t>
            </a:r>
          </a:p>
          <a:p>
            <a:pPr>
              <a:buFont typeface="+mj-lt"/>
              <a:buAutoNum type="arabicPeriod" startAt="3"/>
            </a:pPr>
            <a:endParaRPr lang="en-US" sz="1600" dirty="0"/>
          </a:p>
          <a:p>
            <a:pPr>
              <a:buFont typeface="+mj-lt"/>
              <a:buAutoNum type="arabicPeriod" startAt="3"/>
            </a:pPr>
            <a:r>
              <a:rPr lang="en-US" sz="1600" dirty="0"/>
              <a:t> The user successfully accesses the app</a:t>
            </a:r>
          </a:p>
          <a:p>
            <a:pPr>
              <a:buFont typeface="+mj-lt"/>
              <a:buAutoNum type="arabicPeriod" startAt="3"/>
            </a:pPr>
            <a:endParaRPr lang="en-US" sz="1600" dirty="0"/>
          </a:p>
        </p:txBody>
      </p:sp>
      <p:grpSp>
        <p:nvGrpSpPr>
          <p:cNvPr id="20" name="Group 19">
            <a:extLst>
              <a:ext uri="{FF2B5EF4-FFF2-40B4-BE49-F238E27FC236}">
                <a16:creationId xmlns:a16="http://schemas.microsoft.com/office/drawing/2014/main" id="{A836F160-E626-B403-1067-198FC6688133}"/>
              </a:ext>
            </a:extLst>
          </p:cNvPr>
          <p:cNvGrpSpPr/>
          <p:nvPr/>
        </p:nvGrpSpPr>
        <p:grpSpPr>
          <a:xfrm>
            <a:off x="9025960" y="4754714"/>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9876601" y="4163460"/>
            <a:ext cx="380582" cy="380582"/>
          </a:xfrm>
          <a:prstGeom prst="rect">
            <a:avLst/>
          </a:prstGeom>
          <a:noFill/>
        </p:spPr>
      </p:pic>
    </p:spTree>
    <p:extLst>
      <p:ext uri="{BB962C8B-B14F-4D97-AF65-F5344CB8AC3E}">
        <p14:creationId xmlns:p14="http://schemas.microsoft.com/office/powerpoint/2010/main" val="993166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fade">
                                      <p:cBhvr>
                                        <p:cTn id="7" dur="500"/>
                                        <p:tgtEl>
                                          <p:spTgt spid="4">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100"/>
                                        </p:tgtEl>
                                        <p:attrNameLst>
                                          <p:attrName>style.visibility</p:attrName>
                                        </p:attrNameLst>
                                      </p:cBhvr>
                                      <p:to>
                                        <p:strVal val="visible"/>
                                      </p:to>
                                    </p:set>
                                    <p:animEffect transition="in" filter="fade">
                                      <p:cBhvr>
                                        <p:cTn id="10" dur="500"/>
                                        <p:tgtEl>
                                          <p:spTgt spid="4100"/>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right)">
                                      <p:cBhvr>
                                        <p:cTn id="14" dur="1000"/>
                                        <p:tgtEl>
                                          <p:spTgt spid="8"/>
                                        </p:tgtEl>
                                      </p:cBhvr>
                                    </p:animEffect>
                                  </p:childTnLst>
                                </p:cTn>
                              </p:par>
                            </p:childTnLst>
                          </p:cTn>
                        </p:par>
                        <p:par>
                          <p:cTn id="15" fill="hold">
                            <p:stCondLst>
                              <p:cond delay="1500"/>
                            </p:stCondLst>
                            <p:childTnLst>
                              <p:par>
                                <p:cTn id="16" presetID="0" presetClass="path" presetSubtype="0" accel="50000" decel="50000" fill="hold" nodeType="afterEffect">
                                  <p:stCondLst>
                                    <p:cond delay="500"/>
                                  </p:stCondLst>
                                  <p:childTnLst>
                                    <p:animMotion origin="layout" path="M -0.00247 -0.00255 L 0.23314 0.15428 " pathEditMode="relative" rAng="0" ptsTypes="AA">
                                      <p:cBhvr>
                                        <p:cTn id="17" dur="2000" fill="hold"/>
                                        <p:tgtEl>
                                          <p:spTgt spid="36"/>
                                        </p:tgtEl>
                                        <p:attrNameLst>
                                          <p:attrName>ppt_x</p:attrName>
                                          <p:attrName>ppt_y</p:attrName>
                                        </p:attrNameLst>
                                      </p:cBhvr>
                                      <p:rCtr x="11777" y="7836"/>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xit" presetSubtype="0" fill="hold" nodeType="withEffect">
                                  <p:stCondLst>
                                    <p:cond delay="0"/>
                                  </p:stCondLst>
                                  <p:childTnLst>
                                    <p:animEffect transition="out" filter="fade">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childTnLst>
                          </p:cTn>
                        </p:par>
                        <p:par>
                          <p:cTn id="29" fill="hold">
                            <p:stCondLst>
                              <p:cond delay="500"/>
                            </p:stCondLst>
                            <p:childTnLst>
                              <p:par>
                                <p:cTn id="30" presetID="10" presetClass="exit" presetSubtype="0" fill="hold" nodeType="afterEffect">
                                  <p:stCondLst>
                                    <p:cond delay="0"/>
                                  </p:stCondLst>
                                  <p:childTnLst>
                                    <p:animEffect transition="out" filter="fade">
                                      <p:cBhvr>
                                        <p:cTn id="31" dur="500"/>
                                        <p:tgtEl>
                                          <p:spTgt spid="36"/>
                                        </p:tgtEl>
                                      </p:cBhvr>
                                    </p:animEffect>
                                    <p:set>
                                      <p:cBhvr>
                                        <p:cTn id="32" dur="1" fill="hold">
                                          <p:stCondLst>
                                            <p:cond delay="499"/>
                                          </p:stCondLst>
                                        </p:cTn>
                                        <p:tgtEl>
                                          <p:spTgt spid="36"/>
                                        </p:tgtEl>
                                        <p:attrNameLst>
                                          <p:attrName>style.visibility</p:attrName>
                                        </p:attrNameLst>
                                      </p:cBhvr>
                                      <p:to>
                                        <p:strVal val="hidden"/>
                                      </p:to>
                                    </p:set>
                                  </p:childTnLst>
                                </p:cTn>
                              </p:par>
                            </p:childTnLst>
                          </p:cTn>
                        </p:par>
                        <p:par>
                          <p:cTn id="33" fill="hold">
                            <p:stCondLst>
                              <p:cond delay="1000"/>
                            </p:stCondLst>
                            <p:childTnLst>
                              <p:par>
                                <p:cTn id="34" presetID="0" presetClass="path" presetSubtype="0" accel="50000" decel="50000" fill="hold" nodeType="afterEffect">
                                  <p:stCondLst>
                                    <p:cond delay="0"/>
                                  </p:stCondLst>
                                  <p:childTnLst>
                                    <p:animMotion origin="layout" path="M 0.00013 -0.00069 L -0.27604 -0.15301 " pathEditMode="relative" rAng="0" ptsTypes="AA">
                                      <p:cBhvr>
                                        <p:cTn id="35" dur="2000" fill="hold"/>
                                        <p:tgtEl>
                                          <p:spTgt spid="32"/>
                                        </p:tgtEl>
                                        <p:attrNameLst>
                                          <p:attrName>ppt_x</p:attrName>
                                          <p:attrName>ppt_y</p:attrName>
                                        </p:attrNameLst>
                                      </p:cBhvr>
                                      <p:rCtr x="-13815" y="-7616"/>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
                                            <p:txEl>
                                              <p:pRg st="8" end="8"/>
                                            </p:txEl>
                                          </p:spTgt>
                                        </p:tgtEl>
                                        <p:attrNameLst>
                                          <p:attrName>style.visibility</p:attrName>
                                        </p:attrNameLst>
                                      </p:cBhvr>
                                      <p:to>
                                        <p:strVal val="visible"/>
                                      </p:to>
                                    </p:set>
                                    <p:animEffect transition="in" filter="fade">
                                      <p:cBhvr>
                                        <p:cTn id="40" dur="500"/>
                                        <p:tgtEl>
                                          <p:spTgt spid="4">
                                            <p:txEl>
                                              <p:pRg st="8" end="8"/>
                                            </p:txEl>
                                          </p:spTgt>
                                        </p:tgtEl>
                                      </p:cBhvr>
                                    </p:animEffect>
                                  </p:childTnLst>
                                </p:cTn>
                              </p:par>
                            </p:childTnLst>
                          </p:cTn>
                        </p:par>
                        <p:par>
                          <p:cTn id="41" fill="hold">
                            <p:stCondLst>
                              <p:cond delay="500"/>
                            </p:stCondLst>
                            <p:childTnLst>
                              <p:par>
                                <p:cTn id="42" presetID="0" presetClass="path" presetSubtype="0" accel="50000" decel="50000" fill="hold" nodeType="afterEffect">
                                  <p:stCondLst>
                                    <p:cond delay="0"/>
                                  </p:stCondLst>
                                  <p:childTnLst>
                                    <p:animMotion origin="layout" path="M -0.27604 -0.15301 C -0.26758 -0.09699 -0.25898 -0.04074 -0.21693 -0.06273 C -0.17487 -0.08426 -0.05716 -0.23912 -0.0237 -0.28356 " pathEditMode="relative" rAng="0" ptsTypes="AAA">
                                      <p:cBhvr>
                                        <p:cTn id="43" dur="3000" fill="hold"/>
                                        <p:tgtEl>
                                          <p:spTgt spid="32"/>
                                        </p:tgtEl>
                                        <p:attrNameLst>
                                          <p:attrName>ppt_x</p:attrName>
                                          <p:attrName>ppt_y</p:attrName>
                                        </p:attrNameLst>
                                      </p:cBhvr>
                                      <p:rCtr x="12617" y="-1782"/>
                                    </p:animMotion>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0" end="10"/>
                                            </p:txEl>
                                          </p:spTgt>
                                        </p:tgtEl>
                                        <p:attrNameLst>
                                          <p:attrName>style.visibility</p:attrName>
                                        </p:attrNameLst>
                                      </p:cBhvr>
                                      <p:to>
                                        <p:strVal val="visible"/>
                                      </p:to>
                                    </p:set>
                                    <p:animEffect transition="in" filter="fade">
                                      <p:cBhvr>
                                        <p:cTn id="50"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phic 9" descr="Laptop with solid fill">
            <a:extLst>
              <a:ext uri="{FF2B5EF4-FFF2-40B4-BE49-F238E27FC236}">
                <a16:creationId xmlns:a16="http://schemas.microsoft.com/office/drawing/2014/main" id="{94AC33F9-1D0C-8CBC-D1C6-406E1A29CD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73217" y="837753"/>
            <a:ext cx="5354642" cy="5354642"/>
          </a:xfrm>
          <a:prstGeom prst="rect">
            <a:avLst/>
          </a:prstGeom>
        </p:spPr>
      </p:pic>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538986" y="1509234"/>
            <a:ext cx="4429909" cy="4914573"/>
          </a:xfrm>
        </p:spPr>
        <p:txBody>
          <a:bodyPr>
            <a:noAutofit/>
          </a:bodyPr>
          <a:lstStyle/>
          <a:p>
            <a:r>
              <a:rPr lang="en-US" sz="1600" dirty="0"/>
              <a:t>Now let’s look at the redirect flow:</a:t>
            </a:r>
          </a:p>
          <a:p>
            <a:endParaRPr lang="en-US" sz="1600" dirty="0"/>
          </a:p>
          <a:p>
            <a:pPr>
              <a:buFont typeface="+mj-lt"/>
              <a:buAutoNum type="arabicPeriod" startAt="3"/>
            </a:pPr>
            <a:r>
              <a:rPr lang="en-US" sz="1600" dirty="0"/>
              <a:t> User tries to log into app, is told to get a token from Azure AD</a:t>
            </a:r>
          </a:p>
          <a:p>
            <a:pPr>
              <a:buFont typeface="+mj-lt"/>
              <a:buAutoNum type="arabicPeriod" startAt="3"/>
            </a:pPr>
            <a:endParaRPr lang="en-US" sz="1600" dirty="0"/>
          </a:p>
          <a:p>
            <a:pPr>
              <a:buFont typeface="+mj-lt"/>
              <a:buAutoNum type="arabicPeriod" startAt="3"/>
            </a:pPr>
            <a:r>
              <a:rPr lang="en-US" sz="1600" dirty="0"/>
              <a:t> App that doesn’t use MSAL tries to go to an Azure AD URL…the macOS Network Stack intercepts the traffic and redirects it to the SSO Extension</a:t>
            </a:r>
          </a:p>
          <a:p>
            <a:pPr>
              <a:buFont typeface="+mj-lt"/>
              <a:buAutoNum type="arabicPeriod" startAt="3"/>
            </a:pPr>
            <a:endParaRPr lang="en-US" sz="1600" dirty="0"/>
          </a:p>
          <a:p>
            <a:pPr>
              <a:buFont typeface="+mj-lt"/>
              <a:buAutoNum type="arabicPeriod" startAt="3"/>
            </a:pPr>
            <a:r>
              <a:rPr lang="en-US" sz="1600" dirty="0"/>
              <a:t> SSO Extension uses its PRT to request a token</a:t>
            </a:r>
          </a:p>
          <a:p>
            <a:pPr>
              <a:buFont typeface="+mj-lt"/>
              <a:buAutoNum type="arabicPeriod" startAt="3"/>
            </a:pPr>
            <a:endParaRPr lang="en-US" sz="1600" dirty="0"/>
          </a:p>
          <a:p>
            <a:pPr>
              <a:buFont typeface="+mj-lt"/>
              <a:buAutoNum type="arabicPeriod" startAt="3"/>
            </a:pPr>
            <a:r>
              <a:rPr lang="en-US" sz="1600" dirty="0"/>
              <a:t> AAD validates the PRT and returns the app-specific token</a:t>
            </a:r>
          </a:p>
          <a:p>
            <a:pPr>
              <a:buFont typeface="+mj-lt"/>
              <a:buAutoNum type="arabicPeriod" startAt="3"/>
            </a:pPr>
            <a:endParaRPr lang="en-US" sz="1600" dirty="0"/>
          </a:p>
          <a:p>
            <a:pPr>
              <a:buFont typeface="+mj-lt"/>
              <a:buAutoNum type="arabicPeriod" startAt="3"/>
            </a:pPr>
            <a:r>
              <a:rPr lang="en-US" sz="1600" dirty="0"/>
              <a:t> The token is given to the client and the client sends the token to the app</a:t>
            </a:r>
          </a:p>
          <a:p>
            <a:pPr>
              <a:buFont typeface="+mj-lt"/>
              <a:buAutoNum type="arabicPeriod" startAt="3"/>
            </a:pPr>
            <a:endParaRPr lang="en-US" sz="1600" dirty="0"/>
          </a:p>
          <a:p>
            <a:pPr>
              <a:buFont typeface="+mj-lt"/>
              <a:buAutoNum type="arabicPeriod" startAt="3"/>
            </a:pPr>
            <a:r>
              <a:rPr lang="en-US" sz="1600" dirty="0"/>
              <a:t> The user successfully accesses the app</a:t>
            </a:r>
          </a:p>
        </p:txBody>
      </p:sp>
      <p:sp>
        <p:nvSpPr>
          <p:cNvPr id="21" name="TextBox 20">
            <a:extLst>
              <a:ext uri="{FF2B5EF4-FFF2-40B4-BE49-F238E27FC236}">
                <a16:creationId xmlns:a16="http://schemas.microsoft.com/office/drawing/2014/main" id="{395FD62E-A664-A05C-30B9-D8CD40854F43}"/>
              </a:ext>
            </a:extLst>
          </p:cNvPr>
          <p:cNvSpPr txBox="1"/>
          <p:nvPr/>
        </p:nvSpPr>
        <p:spPr>
          <a:xfrm>
            <a:off x="9342255" y="2606559"/>
            <a:ext cx="51361"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pPr algn="ctr" defTabSz="412750" hangingPunct="0"/>
            <a:endParaRPr lang="en-US" sz="1200">
              <a:solidFill>
                <a:srgbClr val="929292"/>
              </a:solidFill>
              <a:latin typeface="Graphik"/>
              <a:ea typeface="Graphik"/>
              <a:cs typeface="Graphik"/>
              <a:sym typeface="Graphik"/>
            </a:endParaRPr>
          </a:p>
        </p:txBody>
      </p:sp>
      <p:grpSp>
        <p:nvGrpSpPr>
          <p:cNvPr id="14" name="Group 13">
            <a:extLst>
              <a:ext uri="{FF2B5EF4-FFF2-40B4-BE49-F238E27FC236}">
                <a16:creationId xmlns:a16="http://schemas.microsoft.com/office/drawing/2014/main" id="{28F078EE-1BB9-2D58-4801-55893F518FB6}"/>
              </a:ext>
            </a:extLst>
          </p:cNvPr>
          <p:cNvGrpSpPr/>
          <p:nvPr/>
        </p:nvGrpSpPr>
        <p:grpSpPr>
          <a:xfrm>
            <a:off x="10051710" y="1199466"/>
            <a:ext cx="2060963" cy="1469059"/>
            <a:chOff x="18201006" y="2188996"/>
            <a:chExt cx="4121926" cy="2938118"/>
          </a:xfrm>
        </p:grpSpPr>
        <p:pic>
          <p:nvPicPr>
            <p:cNvPr id="5" name="Picture 4">
              <a:extLst>
                <a:ext uri="{FF2B5EF4-FFF2-40B4-BE49-F238E27FC236}">
                  <a16:creationId xmlns:a16="http://schemas.microsoft.com/office/drawing/2014/main" id="{34D5B141-20E3-71AF-A0EF-8378381C09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201006" y="2808531"/>
              <a:ext cx="4121926" cy="231858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874F8FC-8C6A-5D51-991E-EC5791EFE305}"/>
                </a:ext>
              </a:extLst>
            </p:cNvPr>
            <p:cNvSpPr txBox="1"/>
            <p:nvPr/>
          </p:nvSpPr>
          <p:spPr>
            <a:xfrm>
              <a:off x="18815724" y="2188996"/>
              <a:ext cx="289249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dirty="0">
                  <a:solidFill>
                    <a:srgbClr val="929292"/>
                  </a:solidFill>
                  <a:latin typeface="Graphik"/>
                  <a:ea typeface="Graphik"/>
                  <a:cs typeface="Graphik"/>
                  <a:sym typeface="Graphik"/>
                </a:rPr>
                <a:t>App</a:t>
              </a:r>
            </a:p>
          </p:txBody>
        </p:sp>
      </p:grpSp>
      <p:pic>
        <p:nvPicPr>
          <p:cNvPr id="1028" name="Picture 4">
            <a:extLst>
              <a:ext uri="{FF2B5EF4-FFF2-40B4-BE49-F238E27FC236}">
                <a16:creationId xmlns:a16="http://schemas.microsoft.com/office/drawing/2014/main" id="{B846EF58-5A67-3B2E-7101-EF054BF6DA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70600" y="2356961"/>
            <a:ext cx="1079500" cy="1079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7BCF9B25-CC81-78D0-9903-D42CC5BC94C5}"/>
              </a:ext>
            </a:extLst>
          </p:cNvPr>
          <p:cNvCxnSpPr>
            <a:cxnSpLocks/>
          </p:cNvCxnSpPr>
          <p:nvPr/>
        </p:nvCxnSpPr>
        <p:spPr>
          <a:xfrm flipV="1">
            <a:off x="7778621" y="2356961"/>
            <a:ext cx="2811624" cy="289846"/>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3" name="Straight Arrow Connector 12">
            <a:extLst>
              <a:ext uri="{FF2B5EF4-FFF2-40B4-BE49-F238E27FC236}">
                <a16:creationId xmlns:a16="http://schemas.microsoft.com/office/drawing/2014/main" id="{C4E6E43C-37C5-86BB-BC5C-2AD0CC136DDB}"/>
              </a:ext>
            </a:extLst>
          </p:cNvPr>
          <p:cNvCxnSpPr>
            <a:cxnSpLocks/>
          </p:cNvCxnSpPr>
          <p:nvPr/>
        </p:nvCxnSpPr>
        <p:spPr>
          <a:xfrm flipH="1">
            <a:off x="7679094" y="2668525"/>
            <a:ext cx="99527" cy="911865"/>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7" name="Straight Arrow Connector 16">
            <a:extLst>
              <a:ext uri="{FF2B5EF4-FFF2-40B4-BE49-F238E27FC236}">
                <a16:creationId xmlns:a16="http://schemas.microsoft.com/office/drawing/2014/main" id="{4DEAFDF4-22DF-1874-3B35-F338C17906DC}"/>
              </a:ext>
            </a:extLst>
          </p:cNvPr>
          <p:cNvCxnSpPr>
            <a:cxnSpLocks/>
          </p:cNvCxnSpPr>
          <p:nvPr/>
        </p:nvCxnSpPr>
        <p:spPr>
          <a:xfrm flipH="1" flipV="1">
            <a:off x="5958373" y="3249973"/>
            <a:ext cx="1300959" cy="404463"/>
          </a:xfrm>
          <a:prstGeom prst="straightConnector1">
            <a:avLst/>
          </a:prstGeom>
          <a:noFill/>
          <a:ln w="114300" cap="flat">
            <a:solidFill>
              <a:schemeClr val="accent2">
                <a:lumMod val="20000"/>
                <a:lumOff val="8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Rounded Rectangle 2">
            <a:extLst>
              <a:ext uri="{FF2B5EF4-FFF2-40B4-BE49-F238E27FC236}">
                <a16:creationId xmlns:a16="http://schemas.microsoft.com/office/drawing/2014/main" id="{3A2AAE6D-F2FE-5F47-A15C-F3E66344319D}"/>
              </a:ext>
            </a:extLst>
          </p:cNvPr>
          <p:cNvSpPr/>
          <p:nvPr/>
        </p:nvSpPr>
        <p:spPr>
          <a:xfrm>
            <a:off x="5778127" y="3811802"/>
            <a:ext cx="2438222" cy="329168"/>
          </a:xfrm>
          <a:prstGeom prst="roundRect">
            <a:avLst/>
          </a:prstGeom>
          <a:solidFill>
            <a:schemeClr val="accent6">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228600" hangingPunct="0"/>
            <a:r>
              <a:rPr lang="en-US" sz="1600" dirty="0">
                <a:solidFill>
                  <a:srgbClr val="000000"/>
                </a:solidFill>
                <a:latin typeface="Graphik-Medium"/>
                <a:ea typeface="Graphik-Medium"/>
                <a:cs typeface="Graphik-Medium"/>
                <a:sym typeface="Graphik Medium"/>
              </a:rPr>
              <a:t>macOS Network Stack</a:t>
            </a:r>
          </a:p>
        </p:txBody>
      </p:sp>
      <p:pic>
        <p:nvPicPr>
          <p:cNvPr id="4100" name="Picture 4">
            <a:extLst>
              <a:ext uri="{FF2B5EF4-FFF2-40B4-BE49-F238E27FC236}">
                <a16:creationId xmlns:a16="http://schemas.microsoft.com/office/drawing/2014/main" id="{90EC4674-0C8A-D8F2-2CC2-6D7DB225EA5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7515138" y="2383324"/>
            <a:ext cx="526967" cy="52696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a:extLst>
              <a:ext uri="{FF2B5EF4-FFF2-40B4-BE49-F238E27FC236}">
                <a16:creationId xmlns:a16="http://schemas.microsoft.com/office/drawing/2014/main" id="{92F76213-3D63-D48D-6AEB-5B67FC0A536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a:extLst>
              <a:ext uri="{FF2B5EF4-FFF2-40B4-BE49-F238E27FC236}">
                <a16:creationId xmlns:a16="http://schemas.microsoft.com/office/drawing/2014/main" id="{D9814493-5ADC-0052-0A48-3F702F4C3C0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p:blipFill>
        <p:spPr bwMode="auto">
          <a:xfrm>
            <a:off x="6346899" y="2670514"/>
            <a:ext cx="537029" cy="53305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A836F160-E626-B403-1067-198FC6688133}"/>
              </a:ext>
            </a:extLst>
          </p:cNvPr>
          <p:cNvGrpSpPr/>
          <p:nvPr/>
        </p:nvGrpSpPr>
        <p:grpSpPr>
          <a:xfrm>
            <a:off x="9981953" y="4365461"/>
            <a:ext cx="2210048" cy="1398043"/>
            <a:chOff x="18201006" y="8601903"/>
            <a:chExt cx="4420095" cy="2796085"/>
          </a:xfrm>
        </p:grpSpPr>
        <p:sp>
          <p:nvSpPr>
            <p:cNvPr id="16" name="TextBox 15">
              <a:extLst>
                <a:ext uri="{FF2B5EF4-FFF2-40B4-BE49-F238E27FC236}">
                  <a16:creationId xmlns:a16="http://schemas.microsoft.com/office/drawing/2014/main" id="{410AAC7D-C181-CD18-95C5-1FB74B263E08}"/>
                </a:ext>
              </a:extLst>
            </p:cNvPr>
            <p:cNvSpPr txBox="1"/>
            <p:nvPr/>
          </p:nvSpPr>
          <p:spPr>
            <a:xfrm>
              <a:off x="19572138" y="10926064"/>
              <a:ext cx="16778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sz="1200">
                  <a:solidFill>
                    <a:srgbClr val="929292"/>
                  </a:solidFill>
                  <a:latin typeface="Graphik"/>
                  <a:ea typeface="Graphik"/>
                  <a:cs typeface="Graphik"/>
                  <a:sym typeface="Graphik"/>
                </a:rPr>
                <a:t>Azure AD</a:t>
              </a:r>
            </a:p>
          </p:txBody>
        </p:sp>
        <p:pic>
          <p:nvPicPr>
            <p:cNvPr id="1030" name="Picture 6" descr="Azure Active Directory | Microsoft Azure">
              <a:extLst>
                <a:ext uri="{FF2B5EF4-FFF2-40B4-BE49-F238E27FC236}">
                  <a16:creationId xmlns:a16="http://schemas.microsoft.com/office/drawing/2014/main" id="{F6203BF5-55C5-9419-367D-87F3E08527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01006" y="8601903"/>
              <a:ext cx="4420095" cy="2320550"/>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12">
            <a:extLst>
              <a:ext uri="{FF2B5EF4-FFF2-40B4-BE49-F238E27FC236}">
                <a16:creationId xmlns:a16="http://schemas.microsoft.com/office/drawing/2014/main" id="{B3053BE6-4FDE-16B7-715D-6B86F96EE55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p:blipFill>
        <p:spPr bwMode="auto">
          <a:xfrm>
            <a:off x="10832593" y="4185362"/>
            <a:ext cx="249598" cy="249598"/>
          </a:xfrm>
          <a:prstGeom prst="rect">
            <a:avLst/>
          </a:prstGeom>
          <a:noFill/>
        </p:spPr>
      </p:pic>
    </p:spTree>
    <p:extLst>
      <p:ext uri="{BB962C8B-B14F-4D97-AF65-F5344CB8AC3E}">
        <p14:creationId xmlns:p14="http://schemas.microsoft.com/office/powerpoint/2010/main" val="3936116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animEffect transition="in" filter="fade">
                                      <p:cBhvr>
                                        <p:cTn id="15" dur="500"/>
                                        <p:tgtEl>
                                          <p:spTgt spid="4">
                                            <p:txEl>
                                              <p:pRg st="4" end="4"/>
                                            </p:txEl>
                                          </p:spTgt>
                                        </p:tgtEl>
                                      </p:cBhvr>
                                    </p:animEffect>
                                  </p:childTnLst>
                                </p:cTn>
                              </p:par>
                              <p:par>
                                <p:cTn id="16" presetID="10" presetClass="exit" presetSubtype="0" fill="hold" nodeType="withEffect">
                                  <p:stCondLst>
                                    <p:cond delay="0"/>
                                  </p:stCondLst>
                                  <p:childTnLst>
                                    <p:animEffect transition="out" filter="fad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par>
                          <p:cTn id="19" fill="hold">
                            <p:stCondLst>
                              <p:cond delay="500"/>
                            </p:stCondLst>
                            <p:childTnLst>
                              <p:par>
                                <p:cTn id="20" presetID="22" presetClass="entr" presetSubtype="1"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wipe(up)">
                                      <p:cBhvr>
                                        <p:cTn id="22" dur="1000"/>
                                        <p:tgtEl>
                                          <p:spTgt spid="13"/>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10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fade">
                                      <p:cBhvr>
                                        <p:cTn id="31" dur="500"/>
                                        <p:tgtEl>
                                          <p:spTgt spid="4">
                                            <p:txEl>
                                              <p:pRg st="6" end="6"/>
                                            </p:txEl>
                                          </p:spTgt>
                                        </p:tgtEl>
                                      </p:cBhvr>
                                    </p:animEffect>
                                  </p:childTnLst>
                                </p:cTn>
                              </p:par>
                              <p:par>
                                <p:cTn id="32" presetID="0" presetClass="path" presetSubtype="0" accel="50000" decel="50000" fill="hold" nodeType="withEffect">
                                  <p:stCondLst>
                                    <p:cond delay="0"/>
                                  </p:stCondLst>
                                  <p:childTnLst>
                                    <p:animMotion origin="layout" path="M -1.97917E-6 9.25926E-7 C 0.13145 0.10035 0.26302 0.20069 0.31569 0.2478 " pathEditMode="relative" rAng="0" ptsTypes="AA">
                                      <p:cBhvr>
                                        <p:cTn id="33" dur="2000" fill="hold"/>
                                        <p:tgtEl>
                                          <p:spTgt spid="38"/>
                                        </p:tgtEl>
                                        <p:attrNameLst>
                                          <p:attrName>ppt_x</p:attrName>
                                          <p:attrName>ppt_y</p:attrName>
                                        </p:attrNameLst>
                                      </p:cBhvr>
                                      <p:rCtr x="15781" y="12384"/>
                                    </p:animMotion>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8" end="8"/>
                                            </p:txEl>
                                          </p:spTgt>
                                        </p:tgtEl>
                                        <p:attrNameLst>
                                          <p:attrName>style.visibility</p:attrName>
                                        </p:attrNameLst>
                                      </p:cBhvr>
                                      <p:to>
                                        <p:strVal val="visible"/>
                                      </p:to>
                                    </p:set>
                                    <p:animEffect transition="in" filter="fade">
                                      <p:cBhvr>
                                        <p:cTn id="38" dur="500"/>
                                        <p:tgtEl>
                                          <p:spTgt spid="4">
                                            <p:txEl>
                                              <p:pRg st="8" end="8"/>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500"/>
                            </p:stCondLst>
                            <p:childTnLst>
                              <p:par>
                                <p:cTn id="43" presetID="10" presetClass="exit" presetSubtype="0" fill="hold" nodeType="after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par>
                          <p:cTn id="46" fill="hold">
                            <p:stCondLst>
                              <p:cond delay="1000"/>
                            </p:stCondLst>
                            <p:childTnLst>
                              <p:par>
                                <p:cTn id="47" presetID="0" presetClass="path" presetSubtype="0" accel="50000" decel="50000" fill="hold" nodeType="afterEffect">
                                  <p:stCondLst>
                                    <p:cond delay="0"/>
                                  </p:stCondLst>
                                  <p:childTnLst>
                                    <p:animMotion origin="layout" path="M 0.00052 -0.00127 C -0.1543 -0.11366 -0.30905 -0.22604 -0.37142 -0.25706 " pathEditMode="relative" ptsTypes="AA">
                                      <p:cBhvr>
                                        <p:cTn id="48" dur="2000" fill="hold"/>
                                        <p:tgtEl>
                                          <p:spTgt spid="32"/>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
                                            <p:txEl>
                                              <p:pRg st="10" end="10"/>
                                            </p:txEl>
                                          </p:spTgt>
                                        </p:tgtEl>
                                        <p:attrNameLst>
                                          <p:attrName>style.visibility</p:attrName>
                                        </p:attrNameLst>
                                      </p:cBhvr>
                                      <p:to>
                                        <p:strVal val="visible"/>
                                      </p:to>
                                    </p:set>
                                    <p:animEffect transition="in" filter="fade">
                                      <p:cBhvr>
                                        <p:cTn id="53" dur="500"/>
                                        <p:tgtEl>
                                          <p:spTgt spid="4">
                                            <p:txEl>
                                              <p:pRg st="10" end="10"/>
                                            </p:txEl>
                                          </p:spTgt>
                                        </p:tgtEl>
                                      </p:cBhvr>
                                    </p:animEffect>
                                  </p:childTnLst>
                                </p:cTn>
                              </p:par>
                              <p:par>
                                <p:cTn id="54" presetID="0" presetClass="path" presetSubtype="0" accel="50000" decel="50000" fill="hold" nodeType="withEffect">
                                  <p:stCondLst>
                                    <p:cond delay="0"/>
                                  </p:stCondLst>
                                  <p:childTnLst>
                                    <p:animMotion origin="layout" path="M -0.37142 -0.25845 C -0.34505 -0.14977 -0.31862 -0.04097 -0.30026 -0.03808 C -0.2819 -0.03507 -0.30515 -0.19514 -0.26127 -0.24074 C -0.21738 -0.28634 -0.12722 -0.29896 -0.03698 -0.31146 " pathEditMode="relative" ptsTypes="AAAA">
                                      <p:cBhvr>
                                        <p:cTn id="55" dur="3500" fill="hold"/>
                                        <p:tgtEl>
                                          <p:spTgt spid="32"/>
                                        </p:tgtEl>
                                        <p:attrNameLst>
                                          <p:attrName>ppt_x</p:attrName>
                                          <p:attrName>ppt_y</p:attrName>
                                        </p:attrNameLst>
                                      </p:cBhvr>
                                    </p:animMotion>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left)">
                                      <p:cBhvr>
                                        <p:cTn id="59" dur="500"/>
                                        <p:tgtEl>
                                          <p:spTgt spid="6"/>
                                        </p:tgtEl>
                                      </p:cBhvr>
                                    </p:animEffect>
                                  </p:childTnLst>
                                </p:cTn>
                              </p:par>
                              <p:par>
                                <p:cTn id="60" presetID="10" presetClass="exit" presetSubtype="0" fill="hold" nodeType="withEffect">
                                  <p:stCondLst>
                                    <p:cond delay="0"/>
                                  </p:stCondLst>
                                  <p:childTnLst>
                                    <p:animEffect transition="out" filter="fade">
                                      <p:cBhvr>
                                        <p:cTn id="61" dur="500"/>
                                        <p:tgtEl>
                                          <p:spTgt spid="13"/>
                                        </p:tgtEl>
                                      </p:cBhvr>
                                    </p:animEffect>
                                    <p:set>
                                      <p:cBhvr>
                                        <p:cTn id="62" dur="1" fill="hold">
                                          <p:stCondLst>
                                            <p:cond delay="499"/>
                                          </p:stCondLst>
                                        </p:cTn>
                                        <p:tgtEl>
                                          <p:spTgt spid="13"/>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7"/>
                                        </p:tgtEl>
                                      </p:cBhvr>
                                    </p:animEffect>
                                    <p:set>
                                      <p:cBhvr>
                                        <p:cTn id="65" dur="1" fill="hold">
                                          <p:stCondLst>
                                            <p:cond delay="499"/>
                                          </p:stCondLst>
                                        </p:cTn>
                                        <p:tgtEl>
                                          <p:spTgt spid="17"/>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4">
                                            <p:txEl>
                                              <p:pRg st="12" end="12"/>
                                            </p:txEl>
                                          </p:spTgt>
                                        </p:tgtEl>
                                        <p:attrNameLst>
                                          <p:attrName>style.visibility</p:attrName>
                                        </p:attrNameLst>
                                      </p:cBhvr>
                                      <p:to>
                                        <p:strVal val="visible"/>
                                      </p:to>
                                    </p:set>
                                    <p:animEffect transition="in" filter="fade">
                                      <p:cBhvr>
                                        <p:cTn id="68"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fontScale="90000"/>
          </a:bodyPr>
          <a:lstStyle/>
          <a:p>
            <a:r>
              <a:rPr lang="en-US" sz="4400" dirty="0"/>
              <a:t>Recommendation</a:t>
            </a:r>
            <a:r>
              <a:rPr lang="en-US" dirty="0"/>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sz="quarter" idx="10"/>
          </p:nvPr>
        </p:nvSpPr>
        <p:spPr>
          <a:xfrm>
            <a:off x="588263" y="1914187"/>
            <a:ext cx="5088812" cy="4408617"/>
          </a:xfrm>
        </p:spPr>
        <p:txBody>
          <a:bodyPr>
            <a:normAutofit/>
          </a:bodyPr>
          <a:lstStyle/>
          <a:p>
            <a:r>
              <a:rPr lang="en-US" sz="2400" dirty="0"/>
              <a:t>Redirect SSO Extension Profiles </a:t>
            </a:r>
            <a:r>
              <a:rPr lang="en-US" sz="2400" i="1" u="sng" dirty="0"/>
              <a:t>must</a:t>
            </a:r>
            <a:r>
              <a:rPr lang="en-US" sz="2400" dirty="0"/>
              <a:t> be deployed via MDM:</a:t>
            </a:r>
          </a:p>
          <a:p>
            <a:endParaRPr lang="en-US" sz="2400" dirty="0"/>
          </a:p>
          <a:p>
            <a:pPr lvl="1"/>
            <a:r>
              <a:rPr lang="en-US" sz="2400" dirty="0"/>
              <a:t>Very easy deployment with Intune as your MDM</a:t>
            </a:r>
          </a:p>
        </p:txBody>
      </p:sp>
      <p:pic>
        <p:nvPicPr>
          <p:cNvPr id="3" name="Picture 2">
            <a:extLst>
              <a:ext uri="{FF2B5EF4-FFF2-40B4-BE49-F238E27FC236}">
                <a16:creationId xmlns:a16="http://schemas.microsoft.com/office/drawing/2014/main" id="{2E4A1E16-3A05-DF34-86D8-57E608225B96}"/>
              </a:ext>
            </a:extLst>
          </p:cNvPr>
          <p:cNvPicPr>
            <a:picLocks noChangeAspect="1"/>
          </p:cNvPicPr>
          <p:nvPr/>
        </p:nvPicPr>
        <p:blipFill>
          <a:blip r:embed="rId3"/>
          <a:stretch>
            <a:fillRect/>
          </a:stretch>
        </p:blipFill>
        <p:spPr>
          <a:xfrm>
            <a:off x="5813167" y="1790605"/>
            <a:ext cx="6378833" cy="4610195"/>
          </a:xfrm>
          <a:prstGeom prst="rect">
            <a:avLst/>
          </a:prstGeom>
        </p:spPr>
      </p:pic>
      <p:sp>
        <p:nvSpPr>
          <p:cNvPr id="6" name="TextBox 5">
            <a:extLst>
              <a:ext uri="{FF2B5EF4-FFF2-40B4-BE49-F238E27FC236}">
                <a16:creationId xmlns:a16="http://schemas.microsoft.com/office/drawing/2014/main" id="{2BFDD661-6A8A-5ED5-4DF1-222A1681CD44}"/>
              </a:ext>
            </a:extLst>
          </p:cNvPr>
          <p:cNvSpPr txBox="1"/>
          <p:nvPr/>
        </p:nvSpPr>
        <p:spPr>
          <a:xfrm>
            <a:off x="906964" y="6314112"/>
            <a:ext cx="3718967"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sz="2000" dirty="0">
                <a:solidFill>
                  <a:srgbClr val="0379D6"/>
                </a:solidFill>
              </a:rPr>
              <a:t>https://aka.ms/AppleSSO-Intune</a:t>
            </a:r>
            <a:endParaRPr lang="en-US" sz="2000" dirty="0">
              <a:solidFill>
                <a:srgbClr val="0379D6"/>
              </a:solidFill>
              <a:latin typeface="Graphik"/>
              <a:ea typeface="Graphik"/>
              <a:cs typeface="Graphik"/>
              <a:sym typeface="Graphik"/>
            </a:endParaRPr>
          </a:p>
        </p:txBody>
      </p:sp>
    </p:spTree>
    <p:extLst>
      <p:ext uri="{BB962C8B-B14F-4D97-AF65-F5344CB8AC3E}">
        <p14:creationId xmlns:p14="http://schemas.microsoft.com/office/powerpoint/2010/main" val="26358665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778380" cy="4866433"/>
          </a:xfrm>
        </p:spPr>
        <p:txBody>
          <a:bodyPr>
            <a:normAutofit/>
          </a:bodyPr>
          <a:lstStyle/>
          <a:p>
            <a:r>
              <a:rPr lang="en-US" sz="1600" dirty="0"/>
              <a:t>Redirect SSO Extension Profiles </a:t>
            </a:r>
            <a:r>
              <a:rPr lang="en-US" sz="1600" i="1" u="sng" dirty="0"/>
              <a:t>must</a:t>
            </a:r>
            <a:r>
              <a:rPr lang="en-US" sz="1600" dirty="0"/>
              <a:t> be deployed via MDM:</a:t>
            </a:r>
          </a:p>
          <a:p>
            <a:pPr marL="285750" indent="-285750">
              <a:buFont typeface="Arial" panose="020B0604020202020204" pitchFamily="34" charset="0"/>
              <a:buChar char="•"/>
            </a:pPr>
            <a:r>
              <a:rPr lang="en-US" sz="1600" dirty="0"/>
              <a:t>Very easy deployment with Intune as your MDM</a:t>
            </a:r>
          </a:p>
          <a:p>
            <a:pPr marL="285750" indent="-285750">
              <a:buFont typeface="Arial" panose="020B0604020202020204" pitchFamily="34" charset="0"/>
              <a:buChar char="•"/>
            </a:pPr>
            <a:r>
              <a:rPr lang="en-US" sz="1600" dirty="0" err="1"/>
              <a:t>Jamf</a:t>
            </a:r>
            <a:r>
              <a:rPr lang="en-US" sz="1600" dirty="0"/>
              <a:t> Pro requires a little more work and a PLIST file</a:t>
            </a:r>
          </a:p>
        </p:txBody>
      </p:sp>
      <p:sp>
        <p:nvSpPr>
          <p:cNvPr id="6" name="TextBox 5">
            <a:extLst>
              <a:ext uri="{FF2B5EF4-FFF2-40B4-BE49-F238E27FC236}">
                <a16:creationId xmlns:a16="http://schemas.microsoft.com/office/drawing/2014/main" id="{2BFDD661-6A8A-5ED5-4DF1-222A1681CD44}"/>
              </a:ext>
            </a:extLst>
          </p:cNvPr>
          <p:cNvSpPr txBox="1"/>
          <p:nvPr/>
        </p:nvSpPr>
        <p:spPr>
          <a:xfrm>
            <a:off x="4283806" y="6444153"/>
            <a:ext cx="3891706" cy="3590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5400" tIns="25400" rIns="25400" bIns="25400" numCol="1" spcCol="38100" rtlCol="0" anchor="ctr">
            <a:spAutoFit/>
          </a:bodyPr>
          <a:lstStyle/>
          <a:p>
            <a:r>
              <a:rPr lang="en-US" sz="2000">
                <a:solidFill>
                  <a:srgbClr val="0379D6"/>
                </a:solidFill>
              </a:rPr>
              <a:t>https://aka.ms/AppleSSO-JamfPro</a:t>
            </a:r>
            <a:endParaRPr lang="en-US" sz="2000">
              <a:solidFill>
                <a:srgbClr val="0379D6"/>
              </a:solidFill>
              <a:sym typeface="Graphik"/>
            </a:endParaRPr>
          </a:p>
        </p:txBody>
      </p:sp>
      <p:pic>
        <p:nvPicPr>
          <p:cNvPr id="7170" name="Picture 2" descr="In the Jamf Pro portal, see the basic configuration settings part 1.">
            <a:extLst>
              <a:ext uri="{FF2B5EF4-FFF2-40B4-BE49-F238E27FC236}">
                <a16:creationId xmlns:a16="http://schemas.microsoft.com/office/drawing/2014/main" id="{0D78BC3D-79E3-A12D-6CAF-80D0557579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328" y="3323579"/>
            <a:ext cx="5177829" cy="302642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n the Jamf Pro portal, see the basic configuration settings part 2.">
            <a:extLst>
              <a:ext uri="{FF2B5EF4-FFF2-40B4-BE49-F238E27FC236}">
                <a16:creationId xmlns:a16="http://schemas.microsoft.com/office/drawing/2014/main" id="{4654D2C2-7F5A-2B6E-6323-96DA8CE38B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1119" y="1258483"/>
            <a:ext cx="4961435" cy="28999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97D9DCC-E2DB-3A89-8093-5827EE44A25F}"/>
              </a:ext>
            </a:extLst>
          </p:cNvPr>
          <p:cNvPicPr>
            <a:picLocks noChangeAspect="1"/>
          </p:cNvPicPr>
          <p:nvPr/>
        </p:nvPicPr>
        <p:blipFill>
          <a:blip r:embed="rId5"/>
          <a:stretch>
            <a:fillRect/>
          </a:stretch>
        </p:blipFill>
        <p:spPr>
          <a:xfrm>
            <a:off x="6761844" y="4314130"/>
            <a:ext cx="4559300" cy="1974850"/>
          </a:xfrm>
          <a:prstGeom prst="rect">
            <a:avLst/>
          </a:prstGeom>
        </p:spPr>
      </p:pic>
    </p:spTree>
    <p:extLst>
      <p:ext uri="{BB962C8B-B14F-4D97-AF65-F5344CB8AC3E}">
        <p14:creationId xmlns:p14="http://schemas.microsoft.com/office/powerpoint/2010/main" val="341265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childTnLst>
                                </p:cTn>
                              </p:par>
                              <p:par>
                                <p:cTn id="8" presetID="10" presetClass="entr" presetSubtype="0" fill="hold" nodeType="withEffect">
                                  <p:stCondLst>
                                    <p:cond delay="0"/>
                                  </p:stCondLst>
                                  <p:childTnLst>
                                    <p:set>
                                      <p:cBhvr>
                                        <p:cTn id="9" dur="1" fill="hold">
                                          <p:stCondLst>
                                            <p:cond delay="0"/>
                                          </p:stCondLst>
                                        </p:cTn>
                                        <p:tgtEl>
                                          <p:spTgt spid="7174"/>
                                        </p:tgtEl>
                                        <p:attrNameLst>
                                          <p:attrName>style.visibility</p:attrName>
                                        </p:attrNameLst>
                                      </p:cBhvr>
                                      <p:to>
                                        <p:strVal val="visible"/>
                                      </p:to>
                                    </p:set>
                                    <p:animEffect transition="in" filter="fade">
                                      <p:cBhvr>
                                        <p:cTn id="10" dur="500"/>
                                        <p:tgtEl>
                                          <p:spTgt spid="717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rPr dirty="0"/>
              <a:t>Agenda</a:t>
            </a:r>
          </a:p>
        </p:txBody>
      </p:sp>
      <p:sp>
        <p:nvSpPr>
          <p:cNvPr id="155" name="Intro…"/>
          <p:cNvSpPr txBox="1">
            <a:spLocks noGrp="1"/>
          </p:cNvSpPr>
          <p:nvPr>
            <p:ph type="body" sz="quarter" idx="10"/>
          </p:nvPr>
        </p:nvSpPr>
        <p:spPr>
          <a:prstGeom prst="rect">
            <a:avLst/>
          </a:prstGeom>
        </p:spPr>
        <p:txBody>
          <a:bodyPr/>
          <a:lstStyle/>
          <a:p>
            <a:pPr>
              <a:buSzPct val="100000"/>
            </a:pPr>
            <a:r>
              <a:rPr lang="en-US" dirty="0">
                <a:solidFill>
                  <a:srgbClr val="00B0F0"/>
                </a:solidFill>
              </a:rPr>
              <a:t>What is Azure AD and Conditional Access?</a:t>
            </a:r>
          </a:p>
          <a:p>
            <a:pPr>
              <a:buSzPct val="100000"/>
            </a:pPr>
            <a:r>
              <a:rPr dirty="0"/>
              <a:t>Prompting…why is it bad?</a:t>
            </a:r>
          </a:p>
          <a:p>
            <a:pPr>
              <a:buSzPct val="100000"/>
            </a:pPr>
            <a:r>
              <a:rPr dirty="0"/>
              <a:t>Top 5 Recommendations</a:t>
            </a:r>
          </a:p>
          <a:p>
            <a:pPr>
              <a:buSzPct val="100000"/>
            </a:pPr>
            <a:r>
              <a:rPr dirty="0"/>
              <a:t>Go-Dos</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a:xfrm>
            <a:off x="635000" y="352293"/>
            <a:ext cx="10922000" cy="778719"/>
          </a:xfrm>
        </p:spPr>
        <p:txBody>
          <a:bodyPr>
            <a:normAutofit fontScale="90000"/>
          </a:bodyPr>
          <a:lstStyle/>
          <a:p>
            <a:r>
              <a:rPr lang="en-US" sz="4400"/>
              <a:t>Recommendation</a:t>
            </a:r>
            <a:r>
              <a:rPr lang="en-US"/>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idx="1"/>
          </p:nvPr>
        </p:nvSpPr>
        <p:spPr>
          <a:xfrm>
            <a:off x="635000" y="1483568"/>
            <a:ext cx="3990788" cy="4866433"/>
          </a:xfrm>
        </p:spPr>
        <p:txBody>
          <a:bodyPr>
            <a:normAutofit/>
          </a:bodyPr>
          <a:lstStyle/>
          <a:p>
            <a:pPr lvl="1" indent="0"/>
            <a:r>
              <a:rPr lang="en-GB" sz="1600" dirty="0"/>
              <a:t>Redirect SSO Extension Profiles must be deployed via MDM:</a:t>
            </a:r>
          </a:p>
          <a:p>
            <a:pPr marL="285750" lvl="4" indent="-285750">
              <a:buFont typeface="Arial" panose="020B0604020202020204" pitchFamily="34" charset="0"/>
              <a:buChar char="•"/>
            </a:pPr>
            <a:r>
              <a:rPr lang="en-GB" sz="1600" dirty="0"/>
              <a:t>Very easy deployment with Intune as your MDM</a:t>
            </a:r>
          </a:p>
          <a:p>
            <a:pPr marL="285750" lvl="1" indent="-285750">
              <a:buFont typeface="Arial" panose="020B0604020202020204" pitchFamily="34" charset="0"/>
              <a:buChar char="•"/>
            </a:pPr>
            <a:r>
              <a:rPr lang="en-GB" sz="1600" dirty="0" err="1"/>
              <a:t>Jamf</a:t>
            </a:r>
            <a:r>
              <a:rPr lang="en-GB" sz="1600" dirty="0"/>
              <a:t> Pro requires a little more work and a PLIST file</a:t>
            </a:r>
          </a:p>
          <a:p>
            <a:pPr marL="285750" lvl="1" indent="-285750">
              <a:buFont typeface="Arial" panose="020B0604020202020204" pitchFamily="34" charset="0"/>
              <a:buChar char="•"/>
            </a:pPr>
            <a:endParaRPr lang="en-GB" sz="1600" dirty="0"/>
          </a:p>
          <a:p>
            <a:pPr lvl="1" indent="0"/>
            <a:r>
              <a:rPr lang="en-GB" sz="1600" dirty="0"/>
              <a:t>Can configure settings so users never need to open Company Portal</a:t>
            </a:r>
          </a:p>
          <a:p>
            <a:pPr marL="285750" lvl="1" indent="-285750">
              <a:buFont typeface="Arial" panose="020B0604020202020204" pitchFamily="34" charset="0"/>
              <a:buChar char="•"/>
            </a:pPr>
            <a:r>
              <a:rPr lang="en-GB" sz="1600" dirty="0"/>
              <a:t>Company Portal must always be installed, but users don’t need to open it if you follow recommended configuration</a:t>
            </a:r>
          </a:p>
          <a:p>
            <a:pPr marL="285750" lvl="1" indent="-285750">
              <a:buFont typeface="Arial" panose="020B0604020202020204" pitchFamily="34" charset="0"/>
              <a:buChar char="•"/>
            </a:pPr>
            <a:endParaRPr lang="en-GB" sz="1600" dirty="0"/>
          </a:p>
          <a:p>
            <a:pPr lvl="1" indent="0"/>
            <a:r>
              <a:rPr lang="en-GB" sz="1600" dirty="0"/>
              <a:t>Don’t need to integrate with Intune for CA in order to get SSO, its just recommended</a:t>
            </a:r>
          </a:p>
          <a:p>
            <a:pPr lvl="1" indent="0"/>
            <a:endParaRPr lang="en-GB" sz="1600" dirty="0"/>
          </a:p>
          <a:p>
            <a:pPr lvl="1" indent="0"/>
            <a:r>
              <a:rPr lang="en-GB" sz="1600" dirty="0"/>
              <a:t>Easiest tool to test if things are working is Safari in Private mode</a:t>
            </a:r>
          </a:p>
          <a:p>
            <a:pPr lvl="1"/>
            <a:endParaRPr lang="en-US" sz="1600" dirty="0"/>
          </a:p>
        </p:txBody>
      </p:sp>
      <p:pic>
        <p:nvPicPr>
          <p:cNvPr id="3" name="Picture 2">
            <a:extLst>
              <a:ext uri="{FF2B5EF4-FFF2-40B4-BE49-F238E27FC236}">
                <a16:creationId xmlns:a16="http://schemas.microsoft.com/office/drawing/2014/main" id="{4E416E97-55DF-DE66-AF48-7CDBD9B0CE7B}"/>
              </a:ext>
            </a:extLst>
          </p:cNvPr>
          <p:cNvPicPr>
            <a:picLocks noChangeAspect="1"/>
          </p:cNvPicPr>
          <p:nvPr/>
        </p:nvPicPr>
        <p:blipFill>
          <a:blip r:embed="rId3"/>
          <a:stretch>
            <a:fillRect/>
          </a:stretch>
        </p:blipFill>
        <p:spPr>
          <a:xfrm>
            <a:off x="4730132" y="1181648"/>
            <a:ext cx="6914473" cy="5477299"/>
          </a:xfrm>
          <a:prstGeom prst="rect">
            <a:avLst/>
          </a:prstGeom>
        </p:spPr>
      </p:pic>
    </p:spTree>
    <p:extLst>
      <p:ext uri="{BB962C8B-B14F-4D97-AF65-F5344CB8AC3E}">
        <p14:creationId xmlns:p14="http://schemas.microsoft.com/office/powerpoint/2010/main" val="933710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618E6-9BEB-0226-0E73-A55790EACFC0}"/>
              </a:ext>
            </a:extLst>
          </p:cNvPr>
          <p:cNvSpPr>
            <a:spLocks noGrp="1"/>
          </p:cNvSpPr>
          <p:nvPr>
            <p:ph type="title"/>
          </p:nvPr>
        </p:nvSpPr>
        <p:spPr/>
        <p:txBody>
          <a:bodyPr>
            <a:normAutofit fontScale="90000"/>
          </a:bodyPr>
          <a:lstStyle/>
          <a:p>
            <a:r>
              <a:rPr lang="en-US" sz="4400" dirty="0"/>
              <a:t>Recommendation</a:t>
            </a:r>
            <a:r>
              <a:rPr lang="en-US" dirty="0"/>
              <a:t> 3: SSO – Modernize w/ IDP Vendor SSO Extensions</a:t>
            </a:r>
          </a:p>
        </p:txBody>
      </p:sp>
      <p:sp>
        <p:nvSpPr>
          <p:cNvPr id="4" name="Text Placeholder 3">
            <a:extLst>
              <a:ext uri="{FF2B5EF4-FFF2-40B4-BE49-F238E27FC236}">
                <a16:creationId xmlns:a16="http://schemas.microsoft.com/office/drawing/2014/main" id="{FB77EB9B-55B9-587C-096C-32168E2108F1}"/>
              </a:ext>
            </a:extLst>
          </p:cNvPr>
          <p:cNvSpPr>
            <a:spLocks noGrp="1"/>
          </p:cNvSpPr>
          <p:nvPr>
            <p:ph type="body" sz="quarter" idx="10"/>
          </p:nvPr>
        </p:nvSpPr>
        <p:spPr>
          <a:xfrm>
            <a:off x="588263" y="1760046"/>
            <a:ext cx="11018520" cy="4803591"/>
          </a:xfrm>
        </p:spPr>
        <p:txBody>
          <a:bodyPr>
            <a:noAutofit/>
          </a:bodyPr>
          <a:lstStyle/>
          <a:p>
            <a:r>
              <a:rPr lang="en-US" sz="2000" dirty="0"/>
              <a:t>There’s a few limitations/caveats/warnings:</a:t>
            </a:r>
          </a:p>
          <a:p>
            <a:pPr marL="285750" indent="-285750">
              <a:buFont typeface="Arial" panose="020B0604020202020204" pitchFamily="34" charset="0"/>
              <a:buChar char="•"/>
            </a:pPr>
            <a:r>
              <a:rPr lang="en-US" sz="2000" dirty="0"/>
              <a:t>SSO Extension component from Microsoft is still Public Preview (supported)</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Apps must use MSAL or Apple’s system frameworks for network requests</a:t>
            </a:r>
          </a:p>
          <a:p>
            <a:pPr marL="514350" lvl="1" indent="-285750">
              <a:buFont typeface="Arial" panose="020B0604020202020204" pitchFamily="34" charset="0"/>
              <a:buChar char="•"/>
            </a:pPr>
            <a:r>
              <a:rPr lang="en-US" dirty="0"/>
              <a:t>This means that some apps don’t work…the SSO Extension is unaware of them and they don’t use Apple’s network stack</a:t>
            </a:r>
          </a:p>
          <a:p>
            <a:pPr marL="514350" lvl="1" indent="-285750">
              <a:buFont typeface="Arial" panose="020B0604020202020204" pitchFamily="34" charset="0"/>
              <a:buChar char="•"/>
            </a:pPr>
            <a:r>
              <a:rPr lang="en-US" dirty="0"/>
              <a:t>Chrome and Firefox are the primary examples</a:t>
            </a:r>
          </a:p>
          <a:p>
            <a:pPr marL="514350" lvl="1" indent="-285750">
              <a:buFont typeface="Arial" panose="020B0604020202020204" pitchFamily="34" charset="0"/>
              <a:buChar char="•"/>
            </a:pPr>
            <a:r>
              <a:rPr lang="en-US" dirty="0"/>
              <a:t>Talk to your app vendors about the need to support SSO extensions! They should want their apps to work, Apple is only making SSO extensions more important as time goes on</a:t>
            </a:r>
          </a:p>
          <a:p>
            <a:pPr marL="5143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sz="2000" dirty="0"/>
              <a:t>No support for FIDO keys as a passwordless auth method in the SSO Extension window, as of macOS Monterey</a:t>
            </a:r>
          </a:p>
          <a:p>
            <a:pPr marL="514350" lvl="1" indent="-285750">
              <a:buFont typeface="Arial" panose="020B0604020202020204" pitchFamily="34" charset="0"/>
              <a:buChar char="•"/>
            </a:pPr>
            <a:r>
              <a:rPr lang="en-US" dirty="0"/>
              <a:t>Authenticator App Phone Sign-In passwordless mode works well</a:t>
            </a:r>
          </a:p>
          <a:p>
            <a:pPr marL="514350" lvl="1" indent="-285750">
              <a:buFont typeface="Arial" panose="020B0604020202020204" pitchFamily="34" charset="0"/>
              <a:buChar char="•"/>
            </a:pPr>
            <a:r>
              <a:rPr lang="en-US" dirty="0"/>
              <a:t>More on Passwordless next…</a:t>
            </a:r>
          </a:p>
        </p:txBody>
      </p:sp>
    </p:spTree>
    <p:extLst>
      <p:ext uri="{BB962C8B-B14F-4D97-AF65-F5344CB8AC3E}">
        <p14:creationId xmlns:p14="http://schemas.microsoft.com/office/powerpoint/2010/main" val="7867058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animEffect transition="in" filter="fade">
                                      <p:cBhvr>
                                        <p:cTn id="7" dur="500"/>
                                        <p:tgtEl>
                                          <p:spTgt spid="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fade">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animEffect transition="in" filter="fade">
                                      <p:cBhvr>
                                        <p:cTn id="27" dur="500"/>
                                        <p:tgtEl>
                                          <p:spTgt spid="4">
                                            <p:txEl>
                                              <p:pRg st="8" end="8"/>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animEffect transition="in" filter="fade">
                                      <p:cBhvr>
                                        <p:cTn id="31" dur="500"/>
                                        <p:tgtEl>
                                          <p:spTgt spid="4">
                                            <p:txEl>
                                              <p:pRg st="9" end="9"/>
                                            </p:txEl>
                                          </p:spTgt>
                                        </p:tgtEl>
                                      </p:cBhvr>
                                    </p:animEffect>
                                  </p:childTnLst>
                                </p:cTn>
                              </p:par>
                            </p:childTnLst>
                          </p:cTn>
                        </p:par>
                        <p:par>
                          <p:cTn id="32" fill="hold">
                            <p:stCondLst>
                              <p:cond delay="1000"/>
                            </p:stCondLst>
                            <p:childTnLst>
                              <p:par>
                                <p:cTn id="33" presetID="10" presetClass="entr" presetSubtype="0" fill="hold" nodeType="after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p:txBody>
          <a:bodyPr>
            <a:noAutofit/>
          </a:bodyPr>
          <a:lstStyle/>
          <a:p>
            <a:r>
              <a:rPr lang="en-US" sz="3950"/>
              <a:t>Recommendation</a:t>
            </a:r>
            <a:r>
              <a:rPr lang="en-US" sz="2400"/>
              <a:t> </a:t>
            </a:r>
            <a:r>
              <a:rPr lang="en-US" sz="3950"/>
              <a:t>4: Authenticator App and </a:t>
            </a:r>
            <a:r>
              <a:rPr lang="en-US" sz="3950" err="1"/>
              <a:t>Passwordless</a:t>
            </a:r>
            <a:endParaRPr lang="en-US" sz="3950"/>
          </a:p>
        </p:txBody>
      </p:sp>
      <p:sp>
        <p:nvSpPr>
          <p:cNvPr id="4" name="Text Placeholder 3">
            <a:extLst>
              <a:ext uri="{FF2B5EF4-FFF2-40B4-BE49-F238E27FC236}">
                <a16:creationId xmlns:a16="http://schemas.microsoft.com/office/drawing/2014/main" id="{251D3273-1B56-30D5-17F5-C2C76D3A257B}"/>
              </a:ext>
            </a:extLst>
          </p:cNvPr>
          <p:cNvSpPr>
            <a:spLocks noGrp="1"/>
          </p:cNvSpPr>
          <p:nvPr>
            <p:ph sz="quarter" idx="12"/>
          </p:nvPr>
        </p:nvSpPr>
        <p:spPr>
          <a:xfrm>
            <a:off x="582612" y="1835150"/>
            <a:ext cx="5211763" cy="4833938"/>
          </a:xfrm>
        </p:spPr>
        <p:txBody>
          <a:bodyPr>
            <a:normAutofit/>
          </a:bodyPr>
          <a:lstStyle/>
          <a:p>
            <a:r>
              <a:rPr lang="en-US" sz="2000" dirty="0"/>
              <a:t>Authenticator App used as a token broker for iOS devices (similar to Company Portal on MacOS)</a:t>
            </a:r>
            <a:endParaRPr lang="en-US" sz="2000" dirty="0">
              <a:highlight>
                <a:srgbClr val="FFFF00"/>
              </a:highlight>
            </a:endParaRPr>
          </a:p>
          <a:p>
            <a:pPr lvl="1"/>
            <a:r>
              <a:rPr lang="en-US" dirty="0"/>
              <a:t>Provides that PRT experience </a:t>
            </a:r>
          </a:p>
          <a:p>
            <a:pPr lvl="1"/>
            <a:endParaRPr lang="en-US" dirty="0"/>
          </a:p>
          <a:p>
            <a:r>
              <a:rPr lang="en-US" sz="2000" dirty="0">
                <a:solidFill>
                  <a:srgbClr val="0379D6"/>
                </a:solidFill>
                <a:hlinkClick r:id="rId3">
                  <a:extLst>
                    <a:ext uri="{A12FA001-AC4F-418D-AE19-62706E023703}">
                      <ahyp:hlinkClr xmlns:ahyp="http://schemas.microsoft.com/office/drawing/2018/hyperlinkcolor" val="tx"/>
                    </a:ext>
                  </a:extLst>
                </a:hlinkClick>
              </a:rPr>
              <a:t>https://aka.ms/nudge</a:t>
            </a:r>
            <a:r>
              <a:rPr lang="en-US" sz="2000" dirty="0">
                <a:solidFill>
                  <a:srgbClr val="0379D6"/>
                </a:solidFill>
              </a:rPr>
              <a:t> </a:t>
            </a:r>
            <a:r>
              <a:rPr lang="en-US" sz="2000" dirty="0"/>
              <a:t>will interrupt on sign-in to register for Authenticator App</a:t>
            </a:r>
          </a:p>
          <a:p>
            <a:endParaRPr lang="en-US" sz="2000" dirty="0"/>
          </a:p>
          <a:p>
            <a:r>
              <a:rPr lang="en-US" sz="2000" dirty="0"/>
              <a:t>Move from push notification to number match if possible (MFA hammering)  </a:t>
            </a:r>
          </a:p>
          <a:p>
            <a:endParaRPr lang="en-US" sz="2000" dirty="0"/>
          </a:p>
          <a:p>
            <a:r>
              <a:rPr lang="en-US" sz="2000" dirty="0"/>
              <a:t>Also used as a passwordless method </a:t>
            </a:r>
          </a:p>
          <a:p>
            <a:endParaRPr lang="en-US" sz="2000" dirty="0"/>
          </a:p>
        </p:txBody>
      </p:sp>
      <p:sp>
        <p:nvSpPr>
          <p:cNvPr id="3" name="Content Placeholder 2">
            <a:extLst>
              <a:ext uri="{FF2B5EF4-FFF2-40B4-BE49-F238E27FC236}">
                <a16:creationId xmlns:a16="http://schemas.microsoft.com/office/drawing/2014/main" id="{F1C1644F-6D64-30FC-C2D6-EA9636087D32}"/>
              </a:ext>
            </a:extLst>
          </p:cNvPr>
          <p:cNvSpPr>
            <a:spLocks noGrp="1"/>
          </p:cNvSpPr>
          <p:nvPr>
            <p:ph sz="quarter" idx="13"/>
          </p:nvPr>
        </p:nvSpPr>
        <p:spPr/>
        <p:txBody>
          <a:bodyPr/>
          <a:lstStyle/>
          <a:p>
            <a:endParaRPr lang="en-GB"/>
          </a:p>
        </p:txBody>
      </p:sp>
      <p:pic>
        <p:nvPicPr>
          <p:cNvPr id="13" name="Picture 12" descr="Graphical user interface, application&#10;&#10;Description automatically generated">
            <a:extLst>
              <a:ext uri="{FF2B5EF4-FFF2-40B4-BE49-F238E27FC236}">
                <a16:creationId xmlns:a16="http://schemas.microsoft.com/office/drawing/2014/main" id="{657C2295-61B8-9D88-CB8F-95D22E1AB0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6221" y="3090929"/>
            <a:ext cx="4415970" cy="3259071"/>
          </a:xfrm>
          <a:prstGeom prst="rect">
            <a:avLst/>
          </a:prstGeom>
        </p:spPr>
      </p:pic>
      <p:pic>
        <p:nvPicPr>
          <p:cNvPr id="11" name="Picture 10" descr="Graphical user interface, text, application&#10;&#10;Description automatically generated">
            <a:extLst>
              <a:ext uri="{FF2B5EF4-FFF2-40B4-BE49-F238E27FC236}">
                <a16:creationId xmlns:a16="http://schemas.microsoft.com/office/drawing/2014/main" id="{1423649E-F234-5DC6-10F6-A6C82AB0B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8002" y="1754747"/>
            <a:ext cx="2785012" cy="1904775"/>
          </a:xfrm>
          <a:prstGeom prst="rect">
            <a:avLst/>
          </a:prstGeom>
        </p:spPr>
      </p:pic>
    </p:spTree>
    <p:extLst>
      <p:ext uri="{BB962C8B-B14F-4D97-AF65-F5344CB8AC3E}">
        <p14:creationId xmlns:p14="http://schemas.microsoft.com/office/powerpoint/2010/main" val="36312938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xEl>
                                              <p:pRg st="3" end="3"/>
                                            </p:txEl>
                                          </p:spTgt>
                                        </p:tgtEl>
                                        <p:attrNameLst>
                                          <p:attrName>style.visibility</p:attrName>
                                        </p:attrNameLst>
                                      </p:cBhvr>
                                      <p:to>
                                        <p:strVal val="visible"/>
                                      </p:to>
                                    </p:set>
                                    <p:animEffect transition="in" filter="fade">
                                      <p:cBhvr>
                                        <p:cTn id="14" dur="500"/>
                                        <p:tgtEl>
                                          <p:spTgt spid="4">
                                            <p:txEl>
                                              <p:pRg st="3" end="3"/>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4">
                                            <p:txEl>
                                              <p:pRg st="5" end="5"/>
                                            </p:txEl>
                                          </p:spTgt>
                                        </p:tgtEl>
                                        <p:attrNameLst>
                                          <p:attrName>style.visibility</p:attrName>
                                        </p:attrNameLst>
                                      </p:cBhvr>
                                      <p:to>
                                        <p:strVal val="visible"/>
                                      </p:to>
                                    </p:set>
                                    <p:animEffect transition="in" filter="fade">
                                      <p:cBhvr>
                                        <p:cTn id="18" dur="500"/>
                                        <p:tgtEl>
                                          <p:spTgt spid="4">
                                            <p:txEl>
                                              <p:pRg st="5" end="5"/>
                                            </p:txEl>
                                          </p:spTgt>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fade">
                                      <p:cBhvr>
                                        <p:cTn id="22"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75D6-94E6-F2D7-0B6F-E90486589737}"/>
              </a:ext>
            </a:extLst>
          </p:cNvPr>
          <p:cNvSpPr>
            <a:spLocks noGrp="1"/>
          </p:cNvSpPr>
          <p:nvPr>
            <p:ph type="title"/>
          </p:nvPr>
        </p:nvSpPr>
        <p:spPr>
          <a:xfrm>
            <a:off x="635000" y="508000"/>
            <a:ext cx="10595378" cy="774700"/>
          </a:xfrm>
        </p:spPr>
        <p:txBody>
          <a:bodyPr>
            <a:noAutofit/>
          </a:bodyPr>
          <a:lstStyle/>
          <a:p>
            <a:r>
              <a:rPr lang="en-US" sz="3950"/>
              <a:t>Recommendation</a:t>
            </a:r>
            <a:r>
              <a:rPr lang="en-US" sz="2400"/>
              <a:t> </a:t>
            </a:r>
            <a:r>
              <a:rPr lang="en-US" sz="3950"/>
              <a:t>4: Authenticator App and </a:t>
            </a:r>
            <a:r>
              <a:rPr lang="en-US" sz="3950" err="1"/>
              <a:t>Passwordless</a:t>
            </a:r>
            <a:endParaRPr lang="en-US" sz="3950"/>
          </a:p>
        </p:txBody>
      </p:sp>
      <p:sp>
        <p:nvSpPr>
          <p:cNvPr id="4" name="Text Placeholder 3">
            <a:extLst>
              <a:ext uri="{FF2B5EF4-FFF2-40B4-BE49-F238E27FC236}">
                <a16:creationId xmlns:a16="http://schemas.microsoft.com/office/drawing/2014/main" id="{251D3273-1B56-30D5-17F5-C2C76D3A257B}"/>
              </a:ext>
            </a:extLst>
          </p:cNvPr>
          <p:cNvSpPr>
            <a:spLocks noGrp="1"/>
          </p:cNvSpPr>
          <p:nvPr>
            <p:ph type="body" sz="half" idx="1"/>
          </p:nvPr>
        </p:nvSpPr>
        <p:spPr>
          <a:xfrm>
            <a:off x="495299" y="1797939"/>
            <a:ext cx="4826000" cy="4216400"/>
          </a:xfrm>
        </p:spPr>
        <p:txBody>
          <a:bodyPr>
            <a:noAutofit/>
          </a:bodyPr>
          <a:lstStyle/>
          <a:p>
            <a:r>
              <a:rPr lang="en-US" sz="1600" dirty="0"/>
              <a:t>Best user experience + Best security</a:t>
            </a:r>
          </a:p>
          <a:p>
            <a:pPr lvl="1"/>
            <a:r>
              <a:rPr lang="en-US" sz="1600" dirty="0"/>
              <a:t>We’ve been passwordless since Nov 2020 on macOS!</a:t>
            </a:r>
          </a:p>
          <a:p>
            <a:pPr lvl="1"/>
            <a:r>
              <a:rPr lang="en-US" sz="1600" dirty="0"/>
              <a:t>Can be used with any app integrated in your Azure AD  </a:t>
            </a:r>
          </a:p>
          <a:p>
            <a:r>
              <a:rPr lang="en-US" sz="1600" dirty="0"/>
              <a:t>Passwordless methods</a:t>
            </a:r>
          </a:p>
          <a:p>
            <a:pPr lvl="1"/>
            <a:r>
              <a:rPr lang="en-US" sz="1600" dirty="0"/>
              <a:t>Authenticator app number match </a:t>
            </a:r>
          </a:p>
          <a:p>
            <a:pPr lvl="1"/>
            <a:r>
              <a:rPr lang="en-US" sz="1600" dirty="0"/>
              <a:t>FIDO2 Key </a:t>
            </a:r>
          </a:p>
          <a:p>
            <a:pPr lvl="2"/>
            <a:r>
              <a:rPr lang="en-US" dirty="0"/>
              <a:t>Private key never leaves the physical key</a:t>
            </a:r>
          </a:p>
          <a:p>
            <a:pPr lvl="2"/>
            <a:r>
              <a:rPr lang="en-US" dirty="0"/>
              <a:t>Edge and Chrome today</a:t>
            </a:r>
          </a:p>
          <a:p>
            <a:pPr lvl="2"/>
            <a:r>
              <a:rPr lang="en-US" dirty="0"/>
              <a:t>Safari in the future  </a:t>
            </a:r>
          </a:p>
          <a:p>
            <a:r>
              <a:rPr lang="en-US" sz="1600" dirty="0"/>
              <a:t>Passkeys</a:t>
            </a:r>
          </a:p>
          <a:p>
            <a:pPr lvl="1"/>
            <a:r>
              <a:rPr lang="en-US" sz="1600" dirty="0"/>
              <a:t>Emerging standard supported by Apple, Microsoft and Google!</a:t>
            </a:r>
          </a:p>
          <a:p>
            <a:pPr lvl="1"/>
            <a:r>
              <a:rPr lang="en-US" sz="1600" dirty="0"/>
              <a:t>Passkey synced across devices on same device platform</a:t>
            </a:r>
          </a:p>
        </p:txBody>
      </p:sp>
      <p:pic>
        <p:nvPicPr>
          <p:cNvPr id="7" name="Picture 6" descr="Graphical user interface, application&#10;&#10;Description automatically generated">
            <a:extLst>
              <a:ext uri="{FF2B5EF4-FFF2-40B4-BE49-F238E27FC236}">
                <a16:creationId xmlns:a16="http://schemas.microsoft.com/office/drawing/2014/main" id="{C6093564-D267-6B20-3908-9114388675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542" y="2133600"/>
            <a:ext cx="3237159" cy="282825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45FCFD6A-D95B-9BFC-B0CC-20D010ED1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068" y="1603196"/>
            <a:ext cx="2577493" cy="4282450"/>
          </a:xfrm>
          <a:prstGeom prst="rect">
            <a:avLst/>
          </a:prstGeom>
        </p:spPr>
      </p:pic>
    </p:spTree>
    <p:extLst>
      <p:ext uri="{BB962C8B-B14F-4D97-AF65-F5344CB8AC3E}">
        <p14:creationId xmlns:p14="http://schemas.microsoft.com/office/powerpoint/2010/main" val="41469333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animEffect transition="in" filter="fade">
                                      <p:cBhvr>
                                        <p:cTn id="23" dur="500"/>
                                        <p:tgtEl>
                                          <p:spTgt spid="4">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6" end="6"/>
                                            </p:txEl>
                                          </p:spTgt>
                                        </p:tgtEl>
                                        <p:attrNameLst>
                                          <p:attrName>style.visibility</p:attrName>
                                        </p:attrNameLst>
                                      </p:cBhvr>
                                      <p:to>
                                        <p:strVal val="visible"/>
                                      </p:to>
                                    </p:set>
                                    <p:animEffect transition="in" filter="fade">
                                      <p:cBhvr>
                                        <p:cTn id="26" dur="500"/>
                                        <p:tgtEl>
                                          <p:spTgt spid="4">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animEffect transition="in" filter="fade">
                                      <p:cBhvr>
                                        <p:cTn id="29" dur="500"/>
                                        <p:tgtEl>
                                          <p:spTgt spid="4">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500"/>
                                        <p:tgtEl>
                                          <p:spTgt spid="4">
                                            <p:txEl>
                                              <p:pRg st="8" end="8"/>
                                            </p:txEl>
                                          </p:spTgt>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1E024B-2DF9-2E14-E03A-A643EAB2B72E}"/>
              </a:ext>
            </a:extLst>
          </p:cNvPr>
          <p:cNvPicPr>
            <a:picLocks noChangeAspect="1"/>
          </p:cNvPicPr>
          <p:nvPr/>
        </p:nvPicPr>
        <p:blipFill>
          <a:blip r:embed="rId3"/>
          <a:stretch>
            <a:fillRect/>
          </a:stretch>
        </p:blipFill>
        <p:spPr>
          <a:xfrm>
            <a:off x="7178091" y="2603995"/>
            <a:ext cx="4111540" cy="3203916"/>
          </a:xfrm>
          <a:prstGeom prst="rect">
            <a:avLst/>
          </a:prstGeom>
        </p:spPr>
      </p:pic>
      <p:sp>
        <p:nvSpPr>
          <p:cNvPr id="2" name="Title 1">
            <a:extLst>
              <a:ext uri="{FF2B5EF4-FFF2-40B4-BE49-F238E27FC236}">
                <a16:creationId xmlns:a16="http://schemas.microsoft.com/office/drawing/2014/main" id="{34722BB5-138A-DFC8-C08C-55BD1F9A01F1}"/>
              </a:ext>
            </a:extLst>
          </p:cNvPr>
          <p:cNvSpPr>
            <a:spLocks noGrp="1"/>
          </p:cNvSpPr>
          <p:nvPr>
            <p:ph type="title"/>
          </p:nvPr>
        </p:nvSpPr>
        <p:spPr/>
        <p:txBody>
          <a:bodyPr/>
          <a:lstStyle/>
          <a:p>
            <a:r>
              <a:rPr lang="en-US"/>
              <a:t>Recommendation 5: SSO All the things! </a:t>
            </a:r>
          </a:p>
        </p:txBody>
      </p:sp>
      <p:sp>
        <p:nvSpPr>
          <p:cNvPr id="4" name="Text Placeholder 3">
            <a:extLst>
              <a:ext uri="{FF2B5EF4-FFF2-40B4-BE49-F238E27FC236}">
                <a16:creationId xmlns:a16="http://schemas.microsoft.com/office/drawing/2014/main" id="{CB228A02-A52B-2E31-8FC2-EE6031151E2C}"/>
              </a:ext>
            </a:extLst>
          </p:cNvPr>
          <p:cNvSpPr>
            <a:spLocks noGrp="1"/>
          </p:cNvSpPr>
          <p:nvPr>
            <p:ph sz="quarter" idx="10"/>
          </p:nvPr>
        </p:nvSpPr>
        <p:spPr/>
        <p:txBody>
          <a:bodyPr>
            <a:normAutofit/>
          </a:bodyPr>
          <a:lstStyle/>
          <a:p>
            <a:r>
              <a:rPr lang="en-US" dirty="0"/>
              <a:t>All the work you do for steps 1-4 won’t matter much if your apps aren’t integrated with your IDP</a:t>
            </a:r>
          </a:p>
          <a:p>
            <a:endParaRPr lang="en-US" dirty="0"/>
          </a:p>
          <a:p>
            <a:r>
              <a:rPr lang="en-US" dirty="0"/>
              <a:t>Azure AD can publish many kinds of apps</a:t>
            </a:r>
          </a:p>
          <a:p>
            <a:pPr lvl="1"/>
            <a:r>
              <a:rPr lang="en-US" dirty="0"/>
              <a:t>Modern Auth (SAML, OAuth 2.0, OIDC)</a:t>
            </a:r>
          </a:p>
          <a:p>
            <a:pPr lvl="1"/>
            <a:r>
              <a:rPr lang="en-US" dirty="0"/>
              <a:t>On-premises legacy Kerberos</a:t>
            </a:r>
          </a:p>
          <a:p>
            <a:pPr lvl="1"/>
            <a:r>
              <a:rPr lang="en-US" dirty="0"/>
              <a:t>Password-based</a:t>
            </a:r>
          </a:p>
          <a:p>
            <a:pPr lvl="1"/>
            <a:r>
              <a:rPr lang="en-US" dirty="0"/>
              <a:t>Almost anything else via 3</a:t>
            </a:r>
            <a:r>
              <a:rPr lang="en-US" baseline="30000" dirty="0"/>
              <a:t>rd</a:t>
            </a:r>
            <a:r>
              <a:rPr lang="en-US" dirty="0"/>
              <a:t> party integrations (F5, Akamai, etc.)</a:t>
            </a:r>
          </a:p>
          <a:p>
            <a:pPr lvl="1"/>
            <a:endParaRPr lang="en-US" dirty="0"/>
          </a:p>
          <a:p>
            <a:pPr lvl="1"/>
            <a:endParaRPr lang="en-US" dirty="0"/>
          </a:p>
          <a:p>
            <a:r>
              <a:rPr lang="en-US" dirty="0"/>
              <a:t>We try to make it easy for you…</a:t>
            </a:r>
          </a:p>
        </p:txBody>
      </p:sp>
    </p:spTree>
    <p:extLst>
      <p:ext uri="{BB962C8B-B14F-4D97-AF65-F5344CB8AC3E}">
        <p14:creationId xmlns:p14="http://schemas.microsoft.com/office/powerpoint/2010/main" val="25393033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fade">
                                      <p:cBhvr>
                                        <p:cTn id="7" dur="500"/>
                                        <p:tgtEl>
                                          <p:spTgt spid="4">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fade">
                                      <p:cBhvr>
                                        <p:cTn id="10" dur="500"/>
                                        <p:tgtEl>
                                          <p:spTgt spid="4">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fade">
                                      <p:cBhvr>
                                        <p:cTn id="13" dur="500"/>
                                        <p:tgtEl>
                                          <p:spTgt spid="4">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fade">
                                      <p:cBhvr>
                                        <p:cTn id="16" dur="500"/>
                                        <p:tgtEl>
                                          <p:spTgt spid="4">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fade">
                                      <p:cBhvr>
                                        <p:cTn id="19" dur="500"/>
                                        <p:tgtEl>
                                          <p:spTgt spid="4">
                                            <p:txEl>
                                              <p:pRg st="6" end="6"/>
                                            </p:txEl>
                                          </p:spTgt>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Effect transition="in" filter="fade">
                                      <p:cBhvr>
                                        <p:cTn id="2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07342-55E0-4D5E-8CB7-27AEE8BE8B16}"/>
              </a:ext>
            </a:extLst>
          </p:cNvPr>
          <p:cNvSpPr>
            <a:spLocks noGrp="1"/>
          </p:cNvSpPr>
          <p:nvPr>
            <p:ph type="title"/>
          </p:nvPr>
        </p:nvSpPr>
        <p:spPr>
          <a:xfrm>
            <a:off x="1157654" y="137653"/>
            <a:ext cx="9876692" cy="641818"/>
          </a:xfrm>
          <a:ln>
            <a:noFill/>
          </a:ln>
        </p:spPr>
        <p:txBody>
          <a:bodyPr>
            <a:normAutofit fontScale="90000"/>
          </a:bodyPr>
          <a:lstStyle/>
          <a:p>
            <a:r>
              <a:rPr lang="en-US" sz="4000" dirty="0"/>
              <a:t>Recommendation 5: SSO All the things! </a:t>
            </a:r>
            <a:br>
              <a:rPr lang="en-US" sz="4000" dirty="0">
                <a:latin typeface="Graphik" panose="020B0503030202060203" pitchFamily="34" charset="77"/>
              </a:rPr>
            </a:br>
            <a:r>
              <a:rPr lang="en-US" sz="2650" dirty="0">
                <a:cs typeface="Segoe UI Semibold" panose="020B0702040204020203" pitchFamily="34" charset="0"/>
              </a:rPr>
              <a:t>3000+ pre-integrated apps in the gallery</a:t>
            </a:r>
            <a:endParaRPr lang="en-US" sz="3350" dirty="0">
              <a:cs typeface="Segoe UI Semibold" panose="020B0702040204020203" pitchFamily="34" charset="0"/>
            </a:endParaRPr>
          </a:p>
        </p:txBody>
      </p:sp>
      <p:sp>
        <p:nvSpPr>
          <p:cNvPr id="5" name="Rectangle 4">
            <a:extLst>
              <a:ext uri="{FF2B5EF4-FFF2-40B4-BE49-F238E27FC236}">
                <a16:creationId xmlns:a16="http://schemas.microsoft.com/office/drawing/2014/main" id="{4BD82A9E-F38D-4286-BBDD-B474D3C8EE3A}"/>
              </a:ext>
            </a:extLst>
          </p:cNvPr>
          <p:cNvSpPr/>
          <p:nvPr/>
        </p:nvSpPr>
        <p:spPr>
          <a:xfrm>
            <a:off x="490206" y="6211669"/>
            <a:ext cx="11211588" cy="400110"/>
          </a:xfrm>
          <a:prstGeom prst="rect">
            <a:avLst/>
          </a:prstGeom>
          <a:ln>
            <a:noFill/>
          </a:ln>
        </p:spPr>
        <p:txBody>
          <a:bodyPr wrap="square">
            <a:spAutoFit/>
          </a:bodyPr>
          <a:lstStyle/>
          <a:p>
            <a:r>
              <a:rPr lang="en-US" sz="2000" dirty="0">
                <a:solidFill>
                  <a:schemeClr val="accent1"/>
                </a:solidFill>
                <a:cs typeface="Segoe UI Light" panose="020B0502040204020203" pitchFamily="34" charset="0"/>
              </a:rPr>
              <a:t>Request a gallery app: https://aka.ms/AADAppGalleryRequest</a:t>
            </a:r>
          </a:p>
        </p:txBody>
      </p:sp>
      <p:graphicFrame>
        <p:nvGraphicFramePr>
          <p:cNvPr id="59" name="Table 58">
            <a:extLst>
              <a:ext uri="{FF2B5EF4-FFF2-40B4-BE49-F238E27FC236}">
                <a16:creationId xmlns:a16="http://schemas.microsoft.com/office/drawing/2014/main" id="{256D8036-B3CD-AEA4-5314-E72179E56696}"/>
              </a:ext>
            </a:extLst>
          </p:cNvPr>
          <p:cNvGraphicFramePr>
            <a:graphicFrameLocks noGrp="1"/>
          </p:cNvGraphicFramePr>
          <p:nvPr>
            <p:extLst>
              <p:ext uri="{D42A27DB-BD31-4B8C-83A1-F6EECF244321}">
                <p14:modId xmlns:p14="http://schemas.microsoft.com/office/powerpoint/2010/main" val="721650493"/>
              </p:ext>
            </p:extLst>
          </p:nvPr>
        </p:nvGraphicFramePr>
        <p:xfrm>
          <a:off x="6776668" y="1470467"/>
          <a:ext cx="5120640" cy="36576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gridCol w="1280160">
                  <a:extLst>
                    <a:ext uri="{9D8B030D-6E8A-4147-A177-3AD203B41FA5}">
                      <a16:colId xmlns:a16="http://schemas.microsoft.com/office/drawing/2014/main" val="760262325"/>
                    </a:ext>
                  </a:extLst>
                </a:gridCol>
                <a:gridCol w="1280160">
                  <a:extLst>
                    <a:ext uri="{9D8B030D-6E8A-4147-A177-3AD203B41FA5}">
                      <a16:colId xmlns:a16="http://schemas.microsoft.com/office/drawing/2014/main" val="3964164866"/>
                    </a:ext>
                  </a:extLst>
                </a:gridCol>
              </a:tblGrid>
              <a:tr h="914400">
                <a:tc>
                  <a:txBody>
                    <a:bodyPr/>
                    <a:lstStyle/>
                    <a:p>
                      <a:r>
                        <a:rPr lang="en-US" sz="900" spc="-30" err="1"/>
                        <a:t>Myday</a:t>
                      </a:r>
                      <a:endParaRPr lang="en-US" sz="900" spc="-3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Canvas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Calendly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err="1"/>
                        <a:t>Templafy</a:t>
                      </a:r>
                      <a:endParaRPr lang="en-US" sz="900" spc="-3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914400">
                <a:tc>
                  <a:txBody>
                    <a:bodyPr/>
                    <a:lstStyle/>
                    <a:p>
                      <a:r>
                        <a:rPr lang="en-US" sz="900" spc="-30"/>
                        <a:t>Doodle AG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Smartsheet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Nine for Office365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K2 for Office365</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914400">
                <a:tc>
                  <a:txBody>
                    <a:bodyPr/>
                    <a:lstStyle/>
                    <a:p>
                      <a:r>
                        <a:rPr lang="en-US" sz="900" spc="-30"/>
                        <a:t>Exclaimer Cloud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Firefly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Insights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err="1"/>
                        <a:t>Cronofy</a:t>
                      </a:r>
                      <a:endParaRPr lang="en-US" sz="900" spc="-3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914400">
                <a:tc>
                  <a:txBody>
                    <a:bodyPr/>
                    <a:lstStyle/>
                    <a:p>
                      <a:r>
                        <a:rPr lang="en-US" sz="900" spc="-30" err="1"/>
                        <a:t>Flipgrid</a:t>
                      </a:r>
                      <a:endParaRPr lang="en-US" sz="900" spc="-3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Edmodo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t>Boomerang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dirty="0" err="1"/>
                        <a:t>Bluemail</a:t>
                      </a:r>
                      <a:endParaRPr lang="en-US" sz="900" spc="-3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bl>
          </a:graphicData>
        </a:graphic>
      </p:graphicFrame>
      <p:graphicFrame>
        <p:nvGraphicFramePr>
          <p:cNvPr id="60" name="Table 59">
            <a:extLst>
              <a:ext uri="{FF2B5EF4-FFF2-40B4-BE49-F238E27FC236}">
                <a16:creationId xmlns:a16="http://schemas.microsoft.com/office/drawing/2014/main" id="{08A16DA7-C717-F4AB-A117-40E9269F6446}"/>
              </a:ext>
            </a:extLst>
          </p:cNvPr>
          <p:cNvGraphicFramePr>
            <a:graphicFrameLocks noGrp="1"/>
          </p:cNvGraphicFramePr>
          <p:nvPr>
            <p:extLst>
              <p:ext uri="{D42A27DB-BD31-4B8C-83A1-F6EECF244321}">
                <p14:modId xmlns:p14="http://schemas.microsoft.com/office/powerpoint/2010/main" val="1006129010"/>
              </p:ext>
            </p:extLst>
          </p:nvPr>
        </p:nvGraphicFramePr>
        <p:xfrm>
          <a:off x="238708" y="1470467"/>
          <a:ext cx="3840480" cy="45720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gridCol w="1280160">
                  <a:extLst>
                    <a:ext uri="{9D8B030D-6E8A-4147-A177-3AD203B41FA5}">
                      <a16:colId xmlns:a16="http://schemas.microsoft.com/office/drawing/2014/main" val="1751437910"/>
                    </a:ext>
                  </a:extLst>
                </a:gridCol>
              </a:tblGrid>
              <a:tr h="914400">
                <a:tc>
                  <a:txBody>
                    <a:bodyPr/>
                    <a:lstStyle/>
                    <a:p>
                      <a:r>
                        <a:rPr lang="en-US" sz="900" spc="-30">
                          <a:solidFill>
                            <a:schemeClr val="tx1"/>
                          </a:solidFill>
                        </a:rPr>
                        <a:t>Sauce Labs – Mobile and Web testing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err="1">
                          <a:solidFill>
                            <a:schemeClr val="tx1"/>
                          </a:solidFill>
                        </a:rPr>
                        <a:t>SkyHigh</a:t>
                      </a:r>
                      <a:r>
                        <a:rPr lang="en-US" sz="900" spc="-30">
                          <a:solidFill>
                            <a:schemeClr val="tx1"/>
                          </a:solidFill>
                        </a:rPr>
                        <a:t> Networks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err="1">
                          <a:solidFill>
                            <a:schemeClr val="tx1"/>
                          </a:solidFill>
                        </a:rPr>
                        <a:t>Jamf</a:t>
                      </a:r>
                      <a:r>
                        <a:rPr lang="en-US" sz="900" spc="-30">
                          <a:solidFill>
                            <a:schemeClr val="tx1"/>
                          </a:solidFill>
                        </a:rPr>
                        <a:t> Pro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914400">
                <a:tc>
                  <a:txBody>
                    <a:bodyPr/>
                    <a:lstStyle/>
                    <a:p>
                      <a:r>
                        <a:rPr lang="en-US" sz="900" spc="-30" err="1">
                          <a:solidFill>
                            <a:schemeClr val="tx1"/>
                          </a:solidFill>
                        </a:rPr>
                        <a:t>Skillport</a:t>
                      </a:r>
                      <a:endParaRPr lang="en-US" sz="900" spc="-3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r>
                        <a:rPr lang="en-US" sz="900" spc="-30">
                          <a:solidFill>
                            <a:schemeClr val="tx1"/>
                          </a:solidFill>
                        </a:rPr>
                        <a:t>Palo Alto Networks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Fidelity </a:t>
                      </a:r>
                      <a:r>
                        <a:rPr lang="en-US" sz="900" spc="-30" err="1">
                          <a:solidFill>
                            <a:schemeClr val="tx1"/>
                          </a:solidFill>
                        </a:rPr>
                        <a:t>NetBenefits</a:t>
                      </a:r>
                      <a:endParaRPr lang="en-US" sz="900" spc="-3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914400">
                <a:tc>
                  <a:txBody>
                    <a:bodyPr/>
                    <a:lstStyle/>
                    <a:p>
                      <a:r>
                        <a:rPr lang="en-US" sz="800" spc="-30">
                          <a:solidFill>
                            <a:schemeClr val="tx1"/>
                          </a:solidFill>
                        </a:rPr>
                        <a:t>OneTrust Privacy </a:t>
                      </a:r>
                      <a:r>
                        <a:rPr lang="en-US" sz="800" spc="-30" baseline="0">
                          <a:solidFill>
                            <a:schemeClr val="tx1"/>
                          </a:solidFill>
                        </a:rPr>
                        <a:t>Management Software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Adobe</a:t>
                      </a:r>
                    </a:p>
                    <a:p>
                      <a:r>
                        <a:rPr lang="en-US" sz="900" spc="-30">
                          <a:solidFill>
                            <a:schemeClr val="tx1"/>
                          </a:solidFill>
                        </a:rPr>
                        <a:t>Creative Cloud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Adobe</a:t>
                      </a:r>
                    </a:p>
                    <a:p>
                      <a:r>
                        <a:rPr lang="en-US" sz="900" spc="-30">
                          <a:solidFill>
                            <a:schemeClr val="tx1"/>
                          </a:solidFill>
                        </a:rPr>
                        <a:t>Experience Manager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914400">
                <a:tc>
                  <a:txBody>
                    <a:bodyPr/>
                    <a:lstStyle/>
                    <a:p>
                      <a:r>
                        <a:rPr lang="en-US" sz="900" spc="-30">
                          <a:solidFill>
                            <a:schemeClr val="tx1"/>
                          </a:solidFill>
                        </a:rPr>
                        <a:t>Apptio</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Carlson Wagonlit Travel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DigiCert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914400">
                <a:tc>
                  <a:txBody>
                    <a:bodyPr/>
                    <a:lstStyle/>
                    <a:p>
                      <a:r>
                        <a:rPr lang="en-US" sz="800" spc="-30">
                          <a:solidFill>
                            <a:schemeClr val="tx1"/>
                          </a:solidFill>
                        </a:rPr>
                        <a:t>SAP Cloud Platform Identity Authentication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a:solidFill>
                            <a:schemeClr val="tx1"/>
                          </a:solidFill>
                        </a:rPr>
                        <a:t>Form.com</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r>
                        <a:rPr lang="en-US" sz="900" spc="-30" dirty="0" err="1">
                          <a:solidFill>
                            <a:schemeClr val="tx1"/>
                          </a:solidFill>
                        </a:rPr>
                        <a:t>OrgChart</a:t>
                      </a:r>
                      <a:r>
                        <a:rPr lang="en-US" sz="900" spc="-30" dirty="0">
                          <a:solidFill>
                            <a:schemeClr val="tx1"/>
                          </a:solidFill>
                        </a:rPr>
                        <a:t> Now</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graphicFrame>
        <p:nvGraphicFramePr>
          <p:cNvPr id="61" name="Table 60">
            <a:extLst>
              <a:ext uri="{FF2B5EF4-FFF2-40B4-BE49-F238E27FC236}">
                <a16:creationId xmlns:a16="http://schemas.microsoft.com/office/drawing/2014/main" id="{38B4C5FA-77AB-D9B6-C177-4F3954A99249}"/>
              </a:ext>
            </a:extLst>
          </p:cNvPr>
          <p:cNvGraphicFramePr>
            <a:graphicFrameLocks noGrp="1"/>
          </p:cNvGraphicFramePr>
          <p:nvPr>
            <p:extLst>
              <p:ext uri="{D42A27DB-BD31-4B8C-83A1-F6EECF244321}">
                <p14:modId xmlns:p14="http://schemas.microsoft.com/office/powerpoint/2010/main" val="2258543368"/>
              </p:ext>
            </p:extLst>
          </p:nvPr>
        </p:nvGraphicFramePr>
        <p:xfrm>
          <a:off x="4147768" y="1470467"/>
          <a:ext cx="2560320" cy="4572000"/>
        </p:xfrm>
        <a:graphic>
          <a:graphicData uri="http://schemas.openxmlformats.org/drawingml/2006/table">
            <a:tbl>
              <a:tblPr firstRow="1" bandRow="1">
                <a:tableStyleId>{2D5ABB26-0587-4C30-8999-92F81FD0307C}</a:tableStyleId>
              </a:tblPr>
              <a:tblGrid>
                <a:gridCol w="1280160">
                  <a:extLst>
                    <a:ext uri="{9D8B030D-6E8A-4147-A177-3AD203B41FA5}">
                      <a16:colId xmlns:a16="http://schemas.microsoft.com/office/drawing/2014/main" val="1766152389"/>
                    </a:ext>
                  </a:extLst>
                </a:gridCol>
                <a:gridCol w="1280160">
                  <a:extLst>
                    <a:ext uri="{9D8B030D-6E8A-4147-A177-3AD203B41FA5}">
                      <a16:colId xmlns:a16="http://schemas.microsoft.com/office/drawing/2014/main" val="1632647932"/>
                    </a:ext>
                  </a:extLst>
                </a:gridCol>
              </a:tblGrid>
              <a:tr h="914400">
                <a:tc>
                  <a:txBody>
                    <a:bodyPr/>
                    <a:lstStyle/>
                    <a:p>
                      <a:pPr marL="0" algn="ctr" defTabSz="932742" rtl="0" eaLnBrk="1" latinLnBrk="0" hangingPunct="1"/>
                      <a:r>
                        <a:rPr lang="en-US" sz="900" kern="1200" spc="-30">
                          <a:solidFill>
                            <a:schemeClr val="tx1"/>
                          </a:solidFill>
                          <a:latin typeface="+mn-lt"/>
                          <a:ea typeface="+mn-ea"/>
                          <a:cs typeface="+mn-cs"/>
                        </a:rPr>
                        <a:t>Cisco WebEx</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900" kern="1200" spc="-30">
                          <a:solidFill>
                            <a:schemeClr val="tx1"/>
                          </a:solidFill>
                          <a:latin typeface="+mn-lt"/>
                          <a:ea typeface="+mn-ea"/>
                          <a:cs typeface="+mn-cs"/>
                        </a:rPr>
                        <a:t>Samanage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206438857"/>
                  </a:ext>
                </a:extLst>
              </a:tr>
              <a:tr h="914400">
                <a:tc>
                  <a:txBody>
                    <a:bodyPr/>
                    <a:lstStyle/>
                    <a:p>
                      <a:pPr marL="0" algn="ctr" defTabSz="932742" rtl="0" eaLnBrk="1" latinLnBrk="0" hangingPunct="1"/>
                      <a:r>
                        <a:rPr lang="en-US" sz="900" kern="1200" spc="-30">
                          <a:solidFill>
                            <a:schemeClr val="tx1"/>
                          </a:solidFill>
                          <a:latin typeface="+mn-lt"/>
                          <a:ea typeface="+mn-ea"/>
                          <a:cs typeface="+mn-cs"/>
                        </a:rPr>
                        <a:t>GitHub</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900" kern="1200" spc="-30">
                          <a:solidFill>
                            <a:schemeClr val="tx1"/>
                          </a:solidFill>
                          <a:latin typeface="+mn-lt"/>
                          <a:ea typeface="+mn-ea"/>
                          <a:cs typeface="+mn-cs"/>
                        </a:rPr>
                        <a:t>LucidChart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936175687"/>
                  </a:ext>
                </a:extLst>
              </a:tr>
              <a:tr h="914400">
                <a:tc>
                  <a:txBody>
                    <a:bodyPr/>
                    <a:lstStyle/>
                    <a:p>
                      <a:pPr marL="0" algn="ctr" defTabSz="932742" rtl="0" eaLnBrk="1" latinLnBrk="0" hangingPunct="1"/>
                      <a:r>
                        <a:rPr lang="en-US" sz="900" kern="1200" spc="-30">
                          <a:solidFill>
                            <a:schemeClr val="tx1"/>
                          </a:solidFill>
                          <a:latin typeface="+mn-lt"/>
                          <a:ea typeface="+mn-ea"/>
                          <a:cs typeface="+mn-cs"/>
                        </a:rPr>
                        <a:t>BlueJeans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900" kern="1200" spc="-30">
                          <a:solidFill>
                            <a:schemeClr val="tx1"/>
                          </a:solidFill>
                          <a:latin typeface="+mn-lt"/>
                          <a:ea typeface="+mn-ea"/>
                          <a:cs typeface="+mn-cs"/>
                        </a:rPr>
                        <a:t>Zendesk</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64642395"/>
                  </a:ext>
                </a:extLst>
              </a:tr>
              <a:tr h="914400">
                <a:tc>
                  <a:txBody>
                    <a:bodyPr/>
                    <a:lstStyle/>
                    <a:p>
                      <a:pPr marL="0" algn="ctr" defTabSz="932742" rtl="0" eaLnBrk="1" latinLnBrk="0" hangingPunct="1"/>
                      <a:r>
                        <a:rPr lang="en-US" sz="900" kern="1200" spc="-30">
                          <a:solidFill>
                            <a:schemeClr val="tx1"/>
                          </a:solidFill>
                          <a:latin typeface="+mn-lt"/>
                          <a:ea typeface="+mn-ea"/>
                          <a:cs typeface="+mn-cs"/>
                        </a:rPr>
                        <a:t>Tableau Online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900" kern="1200" spc="-30">
                          <a:solidFill>
                            <a:schemeClr val="tx1"/>
                          </a:solidFill>
                          <a:latin typeface="+mn-lt"/>
                          <a:ea typeface="+mn-ea"/>
                          <a:cs typeface="+mn-cs"/>
                        </a:rPr>
                        <a:t>ThousandEyes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88965339"/>
                  </a:ext>
                </a:extLst>
              </a:tr>
              <a:tr h="914400">
                <a:tc>
                  <a:txBody>
                    <a:bodyPr/>
                    <a:lstStyle/>
                    <a:p>
                      <a:pPr marL="0" algn="ctr" defTabSz="932742" rtl="0" eaLnBrk="1" latinLnBrk="0" hangingPunct="1"/>
                      <a:r>
                        <a:rPr lang="en-US" sz="900" kern="1200" spc="-30">
                          <a:solidFill>
                            <a:schemeClr val="tx1"/>
                          </a:solidFill>
                          <a:latin typeface="+mn-lt"/>
                          <a:ea typeface="+mn-ea"/>
                          <a:cs typeface="+mn-cs"/>
                        </a:rPr>
                        <a:t>Pingboard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marL="0" algn="ctr" defTabSz="932742" rtl="0" eaLnBrk="1" latinLnBrk="0" hangingPunct="1"/>
                      <a:r>
                        <a:rPr lang="en-US" sz="900" kern="1200" spc="-30" dirty="0">
                          <a:solidFill>
                            <a:schemeClr val="tx1"/>
                          </a:solidFill>
                          <a:latin typeface="+mn-lt"/>
                          <a:ea typeface="+mn-ea"/>
                          <a:cs typeface="+mn-cs"/>
                        </a:rPr>
                        <a:t>Slack</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2454634701"/>
                  </a:ext>
                </a:extLst>
              </a:tr>
            </a:tbl>
          </a:graphicData>
        </a:graphic>
      </p:graphicFrame>
      <p:sp>
        <p:nvSpPr>
          <p:cNvPr id="62" name="Rectangle 61">
            <a:extLst>
              <a:ext uri="{FF2B5EF4-FFF2-40B4-BE49-F238E27FC236}">
                <a16:creationId xmlns:a16="http://schemas.microsoft.com/office/drawing/2014/main" id="{5173172F-E40C-2D41-2802-0EA8FEE210C0}"/>
              </a:ext>
            </a:extLst>
          </p:cNvPr>
          <p:cNvSpPr/>
          <p:nvPr/>
        </p:nvSpPr>
        <p:spPr>
          <a:xfrm>
            <a:off x="4147768" y="1106521"/>
            <a:ext cx="2560320" cy="338554"/>
          </a:xfrm>
          <a:prstGeom prst="rect">
            <a:avLst/>
          </a:prstGeom>
          <a:ln>
            <a:noFill/>
          </a:ln>
        </p:spPr>
        <p:txBody>
          <a:bodyPr wrap="square">
            <a:spAutoFit/>
          </a:bodyPr>
          <a:lstStyle/>
          <a:p>
            <a:pPr>
              <a:defRPr/>
            </a:pPr>
            <a:r>
              <a:rPr lang="en-US" sz="1600">
                <a:solidFill>
                  <a:srgbClr val="0078D4"/>
                </a:solidFill>
              </a:rPr>
              <a:t>Provisioning Connectors</a:t>
            </a:r>
          </a:p>
        </p:txBody>
      </p:sp>
      <p:sp>
        <p:nvSpPr>
          <p:cNvPr id="63" name="Rectangle 62">
            <a:extLst>
              <a:ext uri="{FF2B5EF4-FFF2-40B4-BE49-F238E27FC236}">
                <a16:creationId xmlns:a16="http://schemas.microsoft.com/office/drawing/2014/main" id="{98B56344-BF83-8646-3F43-2F3FD5A1C1EC}"/>
              </a:ext>
            </a:extLst>
          </p:cNvPr>
          <p:cNvSpPr/>
          <p:nvPr/>
        </p:nvSpPr>
        <p:spPr>
          <a:xfrm>
            <a:off x="6776668" y="1106521"/>
            <a:ext cx="5120640" cy="338554"/>
          </a:xfrm>
          <a:prstGeom prst="rect">
            <a:avLst/>
          </a:prstGeom>
          <a:ln>
            <a:noFill/>
          </a:ln>
        </p:spPr>
        <p:txBody>
          <a:bodyPr wrap="square">
            <a:spAutoFit/>
          </a:bodyPr>
          <a:lstStyle/>
          <a:p>
            <a:pPr>
              <a:defRPr/>
            </a:pPr>
            <a:r>
              <a:rPr lang="en-US" sz="1600" dirty="0">
                <a:solidFill>
                  <a:srgbClr val="0078D4"/>
                </a:solidFill>
              </a:rPr>
              <a:t>3</a:t>
            </a:r>
            <a:r>
              <a:rPr lang="en-US" sz="1600" baseline="30000" dirty="0">
                <a:solidFill>
                  <a:srgbClr val="0078D4"/>
                </a:solidFill>
              </a:rPr>
              <a:t>rd</a:t>
            </a:r>
            <a:r>
              <a:rPr lang="en-US" sz="1600" dirty="0">
                <a:solidFill>
                  <a:srgbClr val="0078D4"/>
                </a:solidFill>
              </a:rPr>
              <a:t> party native Azure AD apps</a:t>
            </a:r>
          </a:p>
        </p:txBody>
      </p:sp>
      <p:sp>
        <p:nvSpPr>
          <p:cNvPr id="64" name="Rectangle 63">
            <a:extLst>
              <a:ext uri="{FF2B5EF4-FFF2-40B4-BE49-F238E27FC236}">
                <a16:creationId xmlns:a16="http://schemas.microsoft.com/office/drawing/2014/main" id="{2D6C1A69-2542-ED6F-2B21-273246AFA183}"/>
              </a:ext>
            </a:extLst>
          </p:cNvPr>
          <p:cNvSpPr/>
          <p:nvPr/>
        </p:nvSpPr>
        <p:spPr>
          <a:xfrm>
            <a:off x="238708" y="1106521"/>
            <a:ext cx="3840480" cy="338554"/>
          </a:xfrm>
          <a:prstGeom prst="rect">
            <a:avLst/>
          </a:prstGeom>
          <a:ln>
            <a:noFill/>
          </a:ln>
        </p:spPr>
        <p:txBody>
          <a:bodyPr wrap="square">
            <a:spAutoFit/>
          </a:bodyPr>
          <a:lstStyle/>
          <a:p>
            <a:pPr>
              <a:defRPr/>
            </a:pPr>
            <a:r>
              <a:rPr lang="en-US" sz="1600" dirty="0">
                <a:solidFill>
                  <a:srgbClr val="0078D4"/>
                </a:solidFill>
              </a:rPr>
              <a:t>Federated Connectors</a:t>
            </a:r>
          </a:p>
        </p:txBody>
      </p:sp>
      <p:grpSp>
        <p:nvGrpSpPr>
          <p:cNvPr id="65" name="Group 64">
            <a:extLst>
              <a:ext uri="{FF2B5EF4-FFF2-40B4-BE49-F238E27FC236}">
                <a16:creationId xmlns:a16="http://schemas.microsoft.com/office/drawing/2014/main" id="{FB83F431-4DDF-810E-91A1-958A5F752621}"/>
              </a:ext>
            </a:extLst>
          </p:cNvPr>
          <p:cNvGrpSpPr/>
          <p:nvPr/>
        </p:nvGrpSpPr>
        <p:grpSpPr>
          <a:xfrm>
            <a:off x="655344" y="1584609"/>
            <a:ext cx="3000844" cy="4112971"/>
            <a:chOff x="683336" y="1968342"/>
            <a:chExt cx="3000844" cy="4112971"/>
          </a:xfrm>
        </p:grpSpPr>
        <p:pic>
          <p:nvPicPr>
            <p:cNvPr id="66" name="Picture 4" descr="https://az495088.vo.msecnd.net/app-logo/saucelabs_215.png">
              <a:extLst>
                <a:ext uri="{FF2B5EF4-FFF2-40B4-BE49-F238E27FC236}">
                  <a16:creationId xmlns:a16="http://schemas.microsoft.com/office/drawing/2014/main" id="{032B0FEF-91FF-5C57-6081-A18C03AF6CCF}"/>
                </a:ext>
              </a:extLst>
            </p:cNvPr>
            <p:cNvPicPr>
              <a:picLocks noChangeAspect="1" noChangeArrowheads="1"/>
            </p:cNvPicPr>
            <p:nvPr/>
          </p:nvPicPr>
          <p:blipFill>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3336" y="1968342"/>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83A23BD6-A782-17C6-7D66-07FCFEAEBBD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958340" y="3796228"/>
              <a:ext cx="457200" cy="457200"/>
            </a:xfrm>
            <a:prstGeom prst="rect">
              <a:avLst/>
            </a:prstGeom>
            <a:ln>
              <a:noFill/>
            </a:ln>
          </p:spPr>
        </p:pic>
        <p:pic>
          <p:nvPicPr>
            <p:cNvPr id="68" name="Picture 67">
              <a:extLst>
                <a:ext uri="{FF2B5EF4-FFF2-40B4-BE49-F238E27FC236}">
                  <a16:creationId xmlns:a16="http://schemas.microsoft.com/office/drawing/2014/main" id="{3ED10FDE-1CA9-76DC-A82A-2994D601398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226980" y="3796228"/>
              <a:ext cx="457200" cy="457200"/>
            </a:xfrm>
            <a:prstGeom prst="rect">
              <a:avLst/>
            </a:prstGeom>
            <a:ln>
              <a:noFill/>
            </a:ln>
          </p:spPr>
        </p:pic>
        <p:pic>
          <p:nvPicPr>
            <p:cNvPr id="69" name="Picture 68">
              <a:extLst>
                <a:ext uri="{FF2B5EF4-FFF2-40B4-BE49-F238E27FC236}">
                  <a16:creationId xmlns:a16="http://schemas.microsoft.com/office/drawing/2014/main" id="{B96AE037-E869-60AC-76B6-249F16101E6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683336" y="4710171"/>
              <a:ext cx="457200" cy="457200"/>
            </a:xfrm>
            <a:prstGeom prst="rect">
              <a:avLst/>
            </a:prstGeom>
            <a:ln>
              <a:noFill/>
            </a:ln>
          </p:spPr>
        </p:pic>
        <p:pic>
          <p:nvPicPr>
            <p:cNvPr id="70" name="Picture 69">
              <a:extLst>
                <a:ext uri="{FF2B5EF4-FFF2-40B4-BE49-F238E27FC236}">
                  <a16:creationId xmlns:a16="http://schemas.microsoft.com/office/drawing/2014/main" id="{538212BF-308D-E349-5550-EE756595CADB}"/>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58340" y="4710171"/>
              <a:ext cx="457200" cy="457200"/>
            </a:xfrm>
            <a:prstGeom prst="rect">
              <a:avLst/>
            </a:prstGeom>
            <a:ln>
              <a:noFill/>
            </a:ln>
          </p:spPr>
        </p:pic>
        <p:pic>
          <p:nvPicPr>
            <p:cNvPr id="71" name="Picture 70">
              <a:extLst>
                <a:ext uri="{FF2B5EF4-FFF2-40B4-BE49-F238E27FC236}">
                  <a16:creationId xmlns:a16="http://schemas.microsoft.com/office/drawing/2014/main" id="{EB4D3019-F114-9584-BF39-26CDFCD31DB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26980" y="4710171"/>
              <a:ext cx="457200" cy="457200"/>
            </a:xfrm>
            <a:prstGeom prst="rect">
              <a:avLst/>
            </a:prstGeom>
            <a:ln>
              <a:noFill/>
            </a:ln>
          </p:spPr>
        </p:pic>
        <p:pic>
          <p:nvPicPr>
            <p:cNvPr id="72" name="Picture 71">
              <a:extLst>
                <a:ext uri="{FF2B5EF4-FFF2-40B4-BE49-F238E27FC236}">
                  <a16:creationId xmlns:a16="http://schemas.microsoft.com/office/drawing/2014/main" id="{1FA7BD83-18AC-E325-1856-01D3647DB6CC}"/>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3226980" y="2882285"/>
              <a:ext cx="457200" cy="457200"/>
            </a:xfrm>
            <a:prstGeom prst="rect">
              <a:avLst/>
            </a:prstGeom>
            <a:ln>
              <a:noFill/>
            </a:ln>
          </p:spPr>
        </p:pic>
        <p:pic>
          <p:nvPicPr>
            <p:cNvPr id="73" name="Picture 72">
              <a:extLst>
                <a:ext uri="{FF2B5EF4-FFF2-40B4-BE49-F238E27FC236}">
                  <a16:creationId xmlns:a16="http://schemas.microsoft.com/office/drawing/2014/main" id="{50C446A2-DCDE-3BFE-A119-4D565BE57B8D}"/>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1958340" y="5624113"/>
              <a:ext cx="457200" cy="457200"/>
            </a:xfrm>
            <a:prstGeom prst="rect">
              <a:avLst/>
            </a:prstGeom>
            <a:ln>
              <a:noFill/>
            </a:ln>
          </p:spPr>
        </p:pic>
        <p:pic>
          <p:nvPicPr>
            <p:cNvPr id="74" name="Picture 73">
              <a:extLst>
                <a:ext uri="{FF2B5EF4-FFF2-40B4-BE49-F238E27FC236}">
                  <a16:creationId xmlns:a16="http://schemas.microsoft.com/office/drawing/2014/main" id="{05F51D2A-7165-9F4B-7F74-726AA4C5C4EA}"/>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226980" y="1968342"/>
              <a:ext cx="457200" cy="457200"/>
            </a:xfrm>
            <a:prstGeom prst="rect">
              <a:avLst/>
            </a:prstGeom>
            <a:ln>
              <a:noFill/>
            </a:ln>
          </p:spPr>
        </p:pic>
        <p:pic>
          <p:nvPicPr>
            <p:cNvPr id="75" name="Picture 74">
              <a:extLst>
                <a:ext uri="{FF2B5EF4-FFF2-40B4-BE49-F238E27FC236}">
                  <a16:creationId xmlns:a16="http://schemas.microsoft.com/office/drawing/2014/main" id="{26538B87-0E29-E27A-06F6-5168764334D4}"/>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83336" y="3796228"/>
              <a:ext cx="457200" cy="457200"/>
            </a:xfrm>
            <a:prstGeom prst="rect">
              <a:avLst/>
            </a:prstGeom>
            <a:ln>
              <a:noFill/>
            </a:ln>
          </p:spPr>
        </p:pic>
        <p:pic>
          <p:nvPicPr>
            <p:cNvPr id="76" name="Picture 75">
              <a:extLst>
                <a:ext uri="{FF2B5EF4-FFF2-40B4-BE49-F238E27FC236}">
                  <a16:creationId xmlns:a16="http://schemas.microsoft.com/office/drawing/2014/main" id="{39A86B23-677E-60AE-4320-F3862C29DEFE}"/>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3226980" y="5624113"/>
              <a:ext cx="457200" cy="457200"/>
            </a:xfrm>
            <a:prstGeom prst="rect">
              <a:avLst/>
            </a:prstGeom>
            <a:ln>
              <a:noFill/>
            </a:ln>
          </p:spPr>
        </p:pic>
        <p:pic>
          <p:nvPicPr>
            <p:cNvPr id="77" name="Picture 76">
              <a:extLst>
                <a:ext uri="{FF2B5EF4-FFF2-40B4-BE49-F238E27FC236}">
                  <a16:creationId xmlns:a16="http://schemas.microsoft.com/office/drawing/2014/main" id="{80CDA4BF-16E9-61EA-DF8A-759314323452}"/>
                </a:ext>
              </a:extLst>
            </p:cNvPr>
            <p:cNvPicPr>
              <a:picLocks noChangeAspect="1"/>
            </p:cNvPicPr>
            <p:nvPr/>
          </p:nvPicPr>
          <p:blipFill>
            <a:blip r:embed="rId14"/>
            <a:stretch>
              <a:fillRect/>
            </a:stretch>
          </p:blipFill>
          <p:spPr>
            <a:xfrm>
              <a:off x="1958340" y="2882285"/>
              <a:ext cx="457200" cy="457200"/>
            </a:xfrm>
            <a:prstGeom prst="rect">
              <a:avLst/>
            </a:prstGeom>
            <a:ln>
              <a:noFill/>
            </a:ln>
          </p:spPr>
        </p:pic>
        <p:pic>
          <p:nvPicPr>
            <p:cNvPr id="78" name="Picture 77">
              <a:extLst>
                <a:ext uri="{FF2B5EF4-FFF2-40B4-BE49-F238E27FC236}">
                  <a16:creationId xmlns:a16="http://schemas.microsoft.com/office/drawing/2014/main" id="{C5A56F1C-734A-B083-5A12-F3D61E155DB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683336" y="5624113"/>
              <a:ext cx="457200" cy="457200"/>
            </a:xfrm>
            <a:prstGeom prst="rect">
              <a:avLst/>
            </a:prstGeom>
            <a:ln>
              <a:noFill/>
            </a:ln>
          </p:spPr>
        </p:pic>
        <p:pic>
          <p:nvPicPr>
            <p:cNvPr id="79" name="Picture 78">
              <a:extLst>
                <a:ext uri="{FF2B5EF4-FFF2-40B4-BE49-F238E27FC236}">
                  <a16:creationId xmlns:a16="http://schemas.microsoft.com/office/drawing/2014/main" id="{6810A59D-FBC4-52EC-E064-1492370A0A1A}"/>
                </a:ext>
              </a:extLst>
            </p:cNvPr>
            <p:cNvPicPr>
              <a:picLocks noChangeAspect="1"/>
            </p:cNvPicPr>
            <p:nvPr/>
          </p:nvPicPr>
          <p:blipFill>
            <a:blip r:embed="rId16" cstate="hqprint">
              <a:extLst>
                <a:ext uri="{28A0092B-C50C-407E-A947-70E740481C1C}">
                  <a14:useLocalDpi xmlns:a14="http://schemas.microsoft.com/office/drawing/2010/main"/>
                </a:ext>
              </a:extLst>
            </a:blip>
            <a:stretch>
              <a:fillRect/>
            </a:stretch>
          </p:blipFill>
          <p:spPr>
            <a:xfrm>
              <a:off x="683336" y="2882285"/>
              <a:ext cx="457200" cy="457200"/>
            </a:xfrm>
            <a:prstGeom prst="rect">
              <a:avLst/>
            </a:prstGeom>
            <a:ln>
              <a:noFill/>
            </a:ln>
          </p:spPr>
        </p:pic>
        <p:pic>
          <p:nvPicPr>
            <p:cNvPr id="80" name="Picture 79">
              <a:extLst>
                <a:ext uri="{FF2B5EF4-FFF2-40B4-BE49-F238E27FC236}">
                  <a16:creationId xmlns:a16="http://schemas.microsoft.com/office/drawing/2014/main" id="{2E38C700-DECB-3FCB-5C1C-04F3D3340603}"/>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1958340" y="1968342"/>
              <a:ext cx="457200" cy="457200"/>
            </a:xfrm>
            <a:prstGeom prst="rect">
              <a:avLst/>
            </a:prstGeom>
            <a:ln>
              <a:noFill/>
            </a:ln>
          </p:spPr>
        </p:pic>
      </p:grpSp>
      <p:grpSp>
        <p:nvGrpSpPr>
          <p:cNvPr id="81" name="Group 80">
            <a:extLst>
              <a:ext uri="{FF2B5EF4-FFF2-40B4-BE49-F238E27FC236}">
                <a16:creationId xmlns:a16="http://schemas.microsoft.com/office/drawing/2014/main" id="{45B565AE-607B-29E5-A383-B1A46714EAF2}"/>
              </a:ext>
            </a:extLst>
          </p:cNvPr>
          <p:cNvGrpSpPr/>
          <p:nvPr/>
        </p:nvGrpSpPr>
        <p:grpSpPr>
          <a:xfrm>
            <a:off x="7171724" y="1584608"/>
            <a:ext cx="4308949" cy="3234972"/>
            <a:chOff x="7199715" y="1968342"/>
            <a:chExt cx="4308949" cy="3234972"/>
          </a:xfrm>
        </p:grpSpPr>
        <p:sp>
          <p:nvSpPr>
            <p:cNvPr id="82" name="Rectangle 81">
              <a:extLst>
                <a:ext uri="{FF2B5EF4-FFF2-40B4-BE49-F238E27FC236}">
                  <a16:creationId xmlns:a16="http://schemas.microsoft.com/office/drawing/2014/main" id="{FF1D9188-51B8-B011-3C3D-BA2B8877C795}"/>
                </a:ext>
              </a:extLst>
            </p:cNvPr>
            <p:cNvSpPr/>
            <p:nvPr/>
          </p:nvSpPr>
          <p:spPr bwMode="auto">
            <a:xfrm>
              <a:off x="9761171" y="2906921"/>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endParaRPr>
            </a:p>
          </p:txBody>
        </p:sp>
        <p:pic>
          <p:nvPicPr>
            <p:cNvPr id="83" name="Picture 82">
              <a:extLst>
                <a:ext uri="{FF2B5EF4-FFF2-40B4-BE49-F238E27FC236}">
                  <a16:creationId xmlns:a16="http://schemas.microsoft.com/office/drawing/2014/main" id="{E92A3E06-AD48-20AC-3D0E-5C1AE979B43B}"/>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7205662" y="1968342"/>
              <a:ext cx="457200" cy="457200"/>
            </a:xfrm>
            <a:prstGeom prst="rect">
              <a:avLst/>
            </a:prstGeom>
            <a:ln>
              <a:noFill/>
            </a:ln>
          </p:spPr>
        </p:pic>
        <p:pic>
          <p:nvPicPr>
            <p:cNvPr id="84" name="Picture 83">
              <a:extLst>
                <a:ext uri="{FF2B5EF4-FFF2-40B4-BE49-F238E27FC236}">
                  <a16:creationId xmlns:a16="http://schemas.microsoft.com/office/drawing/2014/main" id="{FA081203-B12B-56B0-0D35-B691E1DE07BE}"/>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509170" y="2906921"/>
              <a:ext cx="457200" cy="457200"/>
            </a:xfrm>
            <a:prstGeom prst="rect">
              <a:avLst/>
            </a:prstGeom>
            <a:ln>
              <a:noFill/>
            </a:ln>
          </p:spPr>
        </p:pic>
        <p:pic>
          <p:nvPicPr>
            <p:cNvPr id="85" name="Picture 84">
              <a:extLst>
                <a:ext uri="{FF2B5EF4-FFF2-40B4-BE49-F238E27FC236}">
                  <a16:creationId xmlns:a16="http://schemas.microsoft.com/office/drawing/2014/main" id="{2C36485F-2696-A416-FD5F-4D0A73F124EE}"/>
                </a:ext>
              </a:extLst>
            </p:cNvPr>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509170" y="4746114"/>
              <a:ext cx="457200" cy="457200"/>
            </a:xfrm>
            <a:prstGeom prst="rect">
              <a:avLst/>
            </a:prstGeom>
            <a:ln>
              <a:noFill/>
            </a:ln>
          </p:spPr>
        </p:pic>
        <p:pic>
          <p:nvPicPr>
            <p:cNvPr id="86" name="Picture 85">
              <a:extLst>
                <a:ext uri="{FF2B5EF4-FFF2-40B4-BE49-F238E27FC236}">
                  <a16:creationId xmlns:a16="http://schemas.microsoft.com/office/drawing/2014/main" id="{C3CB14B9-6134-9EF2-5DF1-5B505DDEC495}"/>
                </a:ext>
              </a:extLst>
            </p:cNvPr>
            <p:cNvPicPr>
              <a:picLocks noChangeAspect="1"/>
            </p:cNvPicPr>
            <p:nvPr/>
          </p:nvPicPr>
          <p:blipFill>
            <a:blip r:embed="rId21" cstate="hqprint">
              <a:extLst>
                <a:ext uri="{28A0092B-C50C-407E-A947-70E740481C1C}">
                  <a14:useLocalDpi xmlns:a14="http://schemas.microsoft.com/office/drawing/2010/main"/>
                </a:ext>
              </a:extLst>
            </a:blip>
            <a:stretch>
              <a:fillRect/>
            </a:stretch>
          </p:blipFill>
          <p:spPr>
            <a:xfrm>
              <a:off x="8509170" y="1968342"/>
              <a:ext cx="457200" cy="457200"/>
            </a:xfrm>
            <a:prstGeom prst="rect">
              <a:avLst/>
            </a:prstGeom>
            <a:ln>
              <a:noFill/>
            </a:ln>
          </p:spPr>
        </p:pic>
        <p:pic>
          <p:nvPicPr>
            <p:cNvPr id="87" name="Picture 86">
              <a:extLst>
                <a:ext uri="{FF2B5EF4-FFF2-40B4-BE49-F238E27FC236}">
                  <a16:creationId xmlns:a16="http://schemas.microsoft.com/office/drawing/2014/main" id="{2FCF5452-2AE0-C1F8-A515-031EBA6A74F2}"/>
                </a:ext>
              </a:extLst>
            </p:cNvPr>
            <p:cNvPicPr>
              <a:picLocks noChangeAspect="1"/>
            </p:cNvPicPr>
            <p:nvPr/>
          </p:nvPicPr>
          <p:blipFill>
            <a:blip r:embed="rId22" cstate="hqprint">
              <a:extLst>
                <a:ext uri="{28A0092B-C50C-407E-A947-70E740481C1C}">
                  <a14:useLocalDpi xmlns:a14="http://schemas.microsoft.com/office/drawing/2010/main"/>
                </a:ext>
              </a:extLst>
            </a:blip>
            <a:stretch>
              <a:fillRect/>
            </a:stretch>
          </p:blipFill>
          <p:spPr>
            <a:xfrm>
              <a:off x="7199715" y="2906921"/>
              <a:ext cx="457200" cy="457200"/>
            </a:xfrm>
            <a:prstGeom prst="rect">
              <a:avLst/>
            </a:prstGeom>
            <a:ln>
              <a:noFill/>
            </a:ln>
          </p:spPr>
        </p:pic>
        <p:pic>
          <p:nvPicPr>
            <p:cNvPr id="88" name="Picture 87">
              <a:extLst>
                <a:ext uri="{FF2B5EF4-FFF2-40B4-BE49-F238E27FC236}">
                  <a16:creationId xmlns:a16="http://schemas.microsoft.com/office/drawing/2014/main" id="{10E1BDE2-AFE9-74A5-B594-6FF5CF03C475}"/>
                </a:ext>
              </a:extLst>
            </p:cNvPr>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11051464" y="2892490"/>
              <a:ext cx="457200" cy="457200"/>
            </a:xfrm>
            <a:prstGeom prst="rect">
              <a:avLst/>
            </a:prstGeom>
            <a:ln>
              <a:noFill/>
            </a:ln>
          </p:spPr>
        </p:pic>
        <p:pic>
          <p:nvPicPr>
            <p:cNvPr id="89" name="Picture 88">
              <a:extLst>
                <a:ext uri="{FF2B5EF4-FFF2-40B4-BE49-F238E27FC236}">
                  <a16:creationId xmlns:a16="http://schemas.microsoft.com/office/drawing/2014/main" id="{7072D9BC-8A42-8FF3-5B1A-2685A0C86117}"/>
                </a:ext>
              </a:extLst>
            </p:cNvPr>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9761171" y="1968342"/>
              <a:ext cx="457200" cy="457200"/>
            </a:xfrm>
            <a:prstGeom prst="rect">
              <a:avLst/>
            </a:prstGeom>
            <a:ln>
              <a:noFill/>
            </a:ln>
          </p:spPr>
        </p:pic>
        <p:pic>
          <p:nvPicPr>
            <p:cNvPr id="90" name="Picture 89">
              <a:extLst>
                <a:ext uri="{FF2B5EF4-FFF2-40B4-BE49-F238E27FC236}">
                  <a16:creationId xmlns:a16="http://schemas.microsoft.com/office/drawing/2014/main" id="{FEC91861-0D00-AD84-21FF-7DE90A14CA12}"/>
                </a:ext>
              </a:extLst>
            </p:cNvPr>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9761171" y="4746114"/>
              <a:ext cx="457200" cy="457200"/>
            </a:xfrm>
            <a:prstGeom prst="rect">
              <a:avLst/>
            </a:prstGeom>
            <a:ln>
              <a:noFill/>
            </a:ln>
          </p:spPr>
        </p:pic>
        <p:pic>
          <p:nvPicPr>
            <p:cNvPr id="91" name="Picture 90">
              <a:extLst>
                <a:ext uri="{FF2B5EF4-FFF2-40B4-BE49-F238E27FC236}">
                  <a16:creationId xmlns:a16="http://schemas.microsoft.com/office/drawing/2014/main" id="{89162B8F-1848-CC1E-DAB3-E358A5A92C46}"/>
                </a:ext>
              </a:extLst>
            </p:cNvPr>
            <p:cNvPicPr>
              <a:picLocks noChangeAspect="1"/>
            </p:cNvPicPr>
            <p:nvPr/>
          </p:nvPicPr>
          <p:blipFill>
            <a:blip r:embed="rId26" cstate="hqprint">
              <a:extLst>
                <a:ext uri="{28A0092B-C50C-407E-A947-70E740481C1C}">
                  <a14:useLocalDpi xmlns:a14="http://schemas.microsoft.com/office/drawing/2010/main"/>
                </a:ext>
              </a:extLst>
            </a:blip>
            <a:stretch>
              <a:fillRect/>
            </a:stretch>
          </p:blipFill>
          <p:spPr>
            <a:xfrm>
              <a:off x="7199715" y="4746114"/>
              <a:ext cx="457200" cy="457200"/>
            </a:xfrm>
            <a:prstGeom prst="rect">
              <a:avLst/>
            </a:prstGeom>
            <a:ln>
              <a:noFill/>
            </a:ln>
          </p:spPr>
        </p:pic>
        <p:pic>
          <p:nvPicPr>
            <p:cNvPr id="92" name="Picture 91">
              <a:extLst>
                <a:ext uri="{FF2B5EF4-FFF2-40B4-BE49-F238E27FC236}">
                  <a16:creationId xmlns:a16="http://schemas.microsoft.com/office/drawing/2014/main" id="{239E087A-82BE-3F8E-F89F-269B790B7240}"/>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11008018" y="1983183"/>
              <a:ext cx="457200" cy="457200"/>
            </a:xfrm>
            <a:prstGeom prst="rect">
              <a:avLst/>
            </a:prstGeom>
            <a:ln>
              <a:noFill/>
            </a:ln>
          </p:spPr>
        </p:pic>
        <p:pic>
          <p:nvPicPr>
            <p:cNvPr id="93" name="Picture 92">
              <a:extLst>
                <a:ext uri="{FF2B5EF4-FFF2-40B4-BE49-F238E27FC236}">
                  <a16:creationId xmlns:a16="http://schemas.microsoft.com/office/drawing/2014/main" id="{948EB9E3-D12A-E2DE-CC38-F2B7842709CD}"/>
                </a:ext>
              </a:extLst>
            </p:cNvPr>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9761171" y="3819302"/>
              <a:ext cx="457200" cy="457200"/>
            </a:xfrm>
            <a:prstGeom prst="rect">
              <a:avLst/>
            </a:prstGeom>
            <a:ln>
              <a:noFill/>
            </a:ln>
          </p:spPr>
        </p:pic>
        <p:pic>
          <p:nvPicPr>
            <p:cNvPr id="94" name="Picture 93">
              <a:extLst>
                <a:ext uri="{FF2B5EF4-FFF2-40B4-BE49-F238E27FC236}">
                  <a16:creationId xmlns:a16="http://schemas.microsoft.com/office/drawing/2014/main" id="{FDA5FF92-BED1-8656-E11A-6872B820C299}"/>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11008018" y="3807114"/>
              <a:ext cx="457200" cy="457200"/>
            </a:xfrm>
            <a:prstGeom prst="rect">
              <a:avLst/>
            </a:prstGeom>
            <a:ln>
              <a:noFill/>
            </a:ln>
          </p:spPr>
        </p:pic>
        <p:pic>
          <p:nvPicPr>
            <p:cNvPr id="95" name="Picture 94">
              <a:extLst>
                <a:ext uri="{FF2B5EF4-FFF2-40B4-BE49-F238E27FC236}">
                  <a16:creationId xmlns:a16="http://schemas.microsoft.com/office/drawing/2014/main" id="{EDC6A2BE-EFED-BE08-4028-51D97C0AC6DA}"/>
                </a:ext>
              </a:extLst>
            </p:cNvPr>
            <p:cNvPicPr>
              <a:picLocks noChangeAspect="1"/>
            </p:cNvPicPr>
            <p:nvPr/>
          </p:nvPicPr>
          <p:blipFill>
            <a:blip r:embed="rId30" cstate="hqprint">
              <a:extLst>
                <a:ext uri="{28A0092B-C50C-407E-A947-70E740481C1C}">
                  <a14:useLocalDpi xmlns:a14="http://schemas.microsoft.com/office/drawing/2010/main"/>
                </a:ext>
              </a:extLst>
            </a:blip>
            <a:stretch>
              <a:fillRect/>
            </a:stretch>
          </p:blipFill>
          <p:spPr>
            <a:xfrm>
              <a:off x="9784031" y="2938210"/>
              <a:ext cx="411480" cy="411480"/>
            </a:xfrm>
            <a:prstGeom prst="rect">
              <a:avLst/>
            </a:prstGeom>
            <a:ln>
              <a:noFill/>
            </a:ln>
          </p:spPr>
        </p:pic>
        <p:sp>
          <p:nvSpPr>
            <p:cNvPr id="96" name="Rectangle 95">
              <a:extLst>
                <a:ext uri="{FF2B5EF4-FFF2-40B4-BE49-F238E27FC236}">
                  <a16:creationId xmlns:a16="http://schemas.microsoft.com/office/drawing/2014/main" id="{5D419D9D-9F38-6D0E-D545-69448074C517}"/>
                </a:ext>
              </a:extLst>
            </p:cNvPr>
            <p:cNvSpPr/>
            <p:nvPr/>
          </p:nvSpPr>
          <p:spPr bwMode="auto">
            <a:xfrm>
              <a:off x="7199715"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endParaRPr>
            </a:p>
          </p:txBody>
        </p:sp>
        <p:pic>
          <p:nvPicPr>
            <p:cNvPr id="97" name="Picture 96">
              <a:extLst>
                <a:ext uri="{FF2B5EF4-FFF2-40B4-BE49-F238E27FC236}">
                  <a16:creationId xmlns:a16="http://schemas.microsoft.com/office/drawing/2014/main" id="{C586AB4D-2867-49F2-36F8-D34516004923}"/>
                </a:ext>
              </a:extLst>
            </p:cNvPr>
            <p:cNvPicPr>
              <a:picLocks noChangeAspect="1"/>
            </p:cNvPicPr>
            <p:nvPr/>
          </p:nvPicPr>
          <p:blipFill>
            <a:blip r:embed="rId31" cstate="hqprint">
              <a:extLst>
                <a:ext uri="{28A0092B-C50C-407E-A947-70E740481C1C}">
                  <a14:useLocalDpi xmlns:a14="http://schemas.microsoft.com/office/drawing/2010/main"/>
                </a:ext>
              </a:extLst>
            </a:blip>
            <a:stretch>
              <a:fillRect/>
            </a:stretch>
          </p:blipFill>
          <p:spPr>
            <a:xfrm>
              <a:off x="7222575" y="3840860"/>
              <a:ext cx="411480" cy="411480"/>
            </a:xfrm>
            <a:prstGeom prst="rect">
              <a:avLst/>
            </a:prstGeom>
            <a:ln>
              <a:noFill/>
            </a:ln>
          </p:spPr>
        </p:pic>
        <p:sp>
          <p:nvSpPr>
            <p:cNvPr id="98" name="Rectangle 97">
              <a:extLst>
                <a:ext uri="{FF2B5EF4-FFF2-40B4-BE49-F238E27FC236}">
                  <a16:creationId xmlns:a16="http://schemas.microsoft.com/office/drawing/2014/main" id="{5BF12A18-D3DA-FEFB-C2FA-A0370BB419D0}"/>
                </a:ext>
              </a:extLst>
            </p:cNvPr>
            <p:cNvSpPr/>
            <p:nvPr/>
          </p:nvSpPr>
          <p:spPr bwMode="auto">
            <a:xfrm>
              <a:off x="8484701" y="3819302"/>
              <a:ext cx="457200" cy="45720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endParaRPr>
            </a:p>
          </p:txBody>
        </p:sp>
        <p:pic>
          <p:nvPicPr>
            <p:cNvPr id="99" name="Picture 98">
              <a:extLst>
                <a:ext uri="{FF2B5EF4-FFF2-40B4-BE49-F238E27FC236}">
                  <a16:creationId xmlns:a16="http://schemas.microsoft.com/office/drawing/2014/main" id="{F8782E98-03CF-38BF-F8B6-C07D0D8F6FC9}"/>
                </a:ext>
              </a:extLst>
            </p:cNvPr>
            <p:cNvPicPr>
              <a:picLocks noChangeAspect="1"/>
            </p:cNvPicPr>
            <p:nvPr/>
          </p:nvPicPr>
          <p:blipFill rotWithShape="1">
            <a:blip r:embed="rId32" cstate="hqprint">
              <a:extLst>
                <a:ext uri="{28A0092B-C50C-407E-A947-70E740481C1C}">
                  <a14:useLocalDpi xmlns:a14="http://schemas.microsoft.com/office/drawing/2010/main"/>
                </a:ext>
              </a:extLst>
            </a:blip>
            <a:srcRect l="-6073" r="66883"/>
            <a:stretch/>
          </p:blipFill>
          <p:spPr>
            <a:xfrm>
              <a:off x="8485737" y="3847560"/>
              <a:ext cx="411480" cy="411480"/>
            </a:xfrm>
            <a:prstGeom prst="rect">
              <a:avLst/>
            </a:prstGeom>
            <a:ln>
              <a:noFill/>
            </a:ln>
          </p:spPr>
        </p:pic>
        <p:pic>
          <p:nvPicPr>
            <p:cNvPr id="100" name="Picture 99">
              <a:extLst>
                <a:ext uri="{FF2B5EF4-FFF2-40B4-BE49-F238E27FC236}">
                  <a16:creationId xmlns:a16="http://schemas.microsoft.com/office/drawing/2014/main" id="{616C7A7D-8978-F588-98DD-7A8E0317DAD3}"/>
                </a:ext>
              </a:extLst>
            </p:cNvPr>
            <p:cNvPicPr>
              <a:picLocks noChangeAspect="1"/>
            </p:cNvPicPr>
            <p:nvPr/>
          </p:nvPicPr>
          <p:blipFill>
            <a:blip r:embed="rId33" cstate="hqprint">
              <a:extLst>
                <a:ext uri="{28A0092B-C50C-407E-A947-70E740481C1C}">
                  <a14:useLocalDpi xmlns:a14="http://schemas.microsoft.com/office/drawing/2010/main"/>
                </a:ext>
              </a:extLst>
            </a:blip>
            <a:stretch>
              <a:fillRect/>
            </a:stretch>
          </p:blipFill>
          <p:spPr>
            <a:xfrm>
              <a:off x="11042609" y="4746114"/>
              <a:ext cx="457200" cy="457200"/>
            </a:xfrm>
            <a:prstGeom prst="rect">
              <a:avLst/>
            </a:prstGeom>
            <a:ln>
              <a:noFill/>
            </a:ln>
          </p:spPr>
        </p:pic>
      </p:grpSp>
      <p:sp>
        <p:nvSpPr>
          <p:cNvPr id="101" name="Rectangle 100">
            <a:extLst>
              <a:ext uri="{FF2B5EF4-FFF2-40B4-BE49-F238E27FC236}">
                <a16:creationId xmlns:a16="http://schemas.microsoft.com/office/drawing/2014/main" id="{AB52DE99-324A-367F-565F-9C371722A744}"/>
              </a:ext>
            </a:extLst>
          </p:cNvPr>
          <p:cNvSpPr/>
          <p:nvPr/>
        </p:nvSpPr>
        <p:spPr>
          <a:xfrm>
            <a:off x="6708088" y="5431341"/>
            <a:ext cx="5591577" cy="523220"/>
          </a:xfrm>
          <a:prstGeom prst="rect">
            <a:avLst/>
          </a:prstGeom>
          <a:ln>
            <a:noFill/>
          </a:ln>
        </p:spPr>
        <p:txBody>
          <a:bodyPr wrap="square">
            <a:spAutoFit/>
          </a:bodyPr>
          <a:lstStyle/>
          <a:p>
            <a:pPr>
              <a:defRPr/>
            </a:pPr>
            <a:r>
              <a:rPr lang="en-US" sz="2800">
                <a:solidFill>
                  <a:srgbClr val="0078D4"/>
                </a:solidFill>
              </a:rPr>
              <a:t>…and more added each month</a:t>
            </a:r>
          </a:p>
        </p:txBody>
      </p:sp>
      <p:grpSp>
        <p:nvGrpSpPr>
          <p:cNvPr id="102" name="Group 101">
            <a:extLst>
              <a:ext uri="{FF2B5EF4-FFF2-40B4-BE49-F238E27FC236}">
                <a16:creationId xmlns:a16="http://schemas.microsoft.com/office/drawing/2014/main" id="{D462BE65-6794-4156-306D-F65713A55F01}"/>
              </a:ext>
            </a:extLst>
          </p:cNvPr>
          <p:cNvGrpSpPr/>
          <p:nvPr/>
        </p:nvGrpSpPr>
        <p:grpSpPr>
          <a:xfrm>
            <a:off x="4562536" y="1584609"/>
            <a:ext cx="1735358" cy="4112971"/>
            <a:chOff x="4590528" y="1968342"/>
            <a:chExt cx="1735358" cy="4112971"/>
          </a:xfrm>
        </p:grpSpPr>
        <p:pic>
          <p:nvPicPr>
            <p:cNvPr id="103" name="Picture 102">
              <a:extLst>
                <a:ext uri="{FF2B5EF4-FFF2-40B4-BE49-F238E27FC236}">
                  <a16:creationId xmlns:a16="http://schemas.microsoft.com/office/drawing/2014/main" id="{D8D0627C-E2BC-F8B3-F571-7D880B0883C3}"/>
                </a:ext>
              </a:extLst>
            </p:cNvPr>
            <p:cNvPicPr>
              <a:picLocks noChangeAspect="1"/>
            </p:cNvPicPr>
            <p:nvPr/>
          </p:nvPicPr>
          <p:blipFill>
            <a:blip r:embed="rId34" cstate="hqprint">
              <a:extLst>
                <a:ext uri="{28A0092B-C50C-407E-A947-70E740481C1C}">
                  <a14:useLocalDpi xmlns:a14="http://schemas.microsoft.com/office/drawing/2010/main"/>
                </a:ext>
              </a:extLst>
            </a:blip>
            <a:stretch>
              <a:fillRect/>
            </a:stretch>
          </p:blipFill>
          <p:spPr>
            <a:xfrm>
              <a:off x="4590528" y="5624113"/>
              <a:ext cx="457200" cy="457200"/>
            </a:xfrm>
            <a:prstGeom prst="rect">
              <a:avLst/>
            </a:prstGeom>
            <a:ln>
              <a:noFill/>
            </a:ln>
          </p:spPr>
        </p:pic>
        <p:pic>
          <p:nvPicPr>
            <p:cNvPr id="104" name="Picture 103">
              <a:extLst>
                <a:ext uri="{FF2B5EF4-FFF2-40B4-BE49-F238E27FC236}">
                  <a16:creationId xmlns:a16="http://schemas.microsoft.com/office/drawing/2014/main" id="{FF2CAE7A-0446-A412-5B2D-73150BF677D8}"/>
                </a:ext>
              </a:extLst>
            </p:cNvPr>
            <p:cNvPicPr>
              <a:picLocks noChangeAspect="1"/>
            </p:cNvPicPr>
            <p:nvPr/>
          </p:nvPicPr>
          <p:blipFill>
            <a:blip r:embed="rId35" cstate="hqprint">
              <a:extLst>
                <a:ext uri="{28A0092B-C50C-407E-A947-70E740481C1C}">
                  <a14:useLocalDpi xmlns:a14="http://schemas.microsoft.com/office/drawing/2010/main"/>
                </a:ext>
              </a:extLst>
            </a:blip>
            <a:stretch>
              <a:fillRect/>
            </a:stretch>
          </p:blipFill>
          <p:spPr>
            <a:xfrm>
              <a:off x="5868686" y="1968342"/>
              <a:ext cx="457200" cy="457200"/>
            </a:xfrm>
            <a:prstGeom prst="rect">
              <a:avLst/>
            </a:prstGeom>
            <a:ln>
              <a:noFill/>
            </a:ln>
          </p:spPr>
        </p:pic>
        <p:pic>
          <p:nvPicPr>
            <p:cNvPr id="105" name="Picture 104">
              <a:extLst>
                <a:ext uri="{FF2B5EF4-FFF2-40B4-BE49-F238E27FC236}">
                  <a16:creationId xmlns:a16="http://schemas.microsoft.com/office/drawing/2014/main" id="{1040D841-D02A-B72B-1709-305B80B96CED}"/>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5868686" y="5624113"/>
              <a:ext cx="457200" cy="457200"/>
            </a:xfrm>
            <a:prstGeom prst="rect">
              <a:avLst/>
            </a:prstGeom>
            <a:ln>
              <a:noFill/>
            </a:ln>
          </p:spPr>
        </p:pic>
        <p:pic>
          <p:nvPicPr>
            <p:cNvPr id="106" name="Picture 2" descr="https://az495088.vo.msecnd.net/app-logo/thousandeyes_215.png">
              <a:extLst>
                <a:ext uri="{FF2B5EF4-FFF2-40B4-BE49-F238E27FC236}">
                  <a16:creationId xmlns:a16="http://schemas.microsoft.com/office/drawing/2014/main" id="{6AE61C5C-20A3-7B45-BF75-ABAA77013DD9}"/>
                </a:ext>
              </a:extLst>
            </p:cNvPr>
            <p:cNvPicPr>
              <a:picLocks noChangeAspect="1" noChangeArrowheads="1"/>
            </p:cNvPicPr>
            <p:nvPr/>
          </p:nvPicPr>
          <p:blipFill>
            <a:blip r:embed="rId37" cstate="hqprint">
              <a:extLst>
                <a:ext uri="{28A0092B-C50C-407E-A947-70E740481C1C}">
                  <a14:useLocalDpi xmlns:a14="http://schemas.microsoft.com/office/drawing/2010/main"/>
                </a:ext>
              </a:extLst>
            </a:blip>
            <a:srcRect/>
            <a:stretch>
              <a:fillRect/>
            </a:stretch>
          </p:blipFill>
          <p:spPr bwMode="auto">
            <a:xfrm>
              <a:off x="5841320" y="4710171"/>
              <a:ext cx="457200" cy="4572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7" name="Picture 106">
              <a:extLst>
                <a:ext uri="{FF2B5EF4-FFF2-40B4-BE49-F238E27FC236}">
                  <a16:creationId xmlns:a16="http://schemas.microsoft.com/office/drawing/2014/main" id="{2C100D4E-3332-2D7A-3690-959A53399CB9}"/>
                </a:ext>
              </a:extLst>
            </p:cNvPr>
            <p:cNvPicPr>
              <a:picLocks noChangeAspect="1"/>
            </p:cNvPicPr>
            <p:nvPr/>
          </p:nvPicPr>
          <p:blipFill>
            <a:blip r:embed="rId38" cstate="hqprint">
              <a:extLst>
                <a:ext uri="{28A0092B-C50C-407E-A947-70E740481C1C}">
                  <a14:useLocalDpi xmlns:a14="http://schemas.microsoft.com/office/drawing/2010/main"/>
                </a:ext>
              </a:extLst>
            </a:blip>
            <a:stretch>
              <a:fillRect/>
            </a:stretch>
          </p:blipFill>
          <p:spPr>
            <a:xfrm>
              <a:off x="4590528" y="4710171"/>
              <a:ext cx="457200" cy="457200"/>
            </a:xfrm>
            <a:prstGeom prst="rect">
              <a:avLst/>
            </a:prstGeom>
            <a:ln>
              <a:noFill/>
            </a:ln>
          </p:spPr>
        </p:pic>
        <p:pic>
          <p:nvPicPr>
            <p:cNvPr id="108" name="Picture 107">
              <a:extLst>
                <a:ext uri="{FF2B5EF4-FFF2-40B4-BE49-F238E27FC236}">
                  <a16:creationId xmlns:a16="http://schemas.microsoft.com/office/drawing/2014/main" id="{04AE9B85-176A-AA97-15D6-934CA0D806C3}"/>
                </a:ext>
              </a:extLst>
            </p:cNvPr>
            <p:cNvPicPr>
              <a:picLocks noChangeAspect="1"/>
            </p:cNvPicPr>
            <p:nvPr/>
          </p:nvPicPr>
          <p:blipFill>
            <a:blip r:embed="rId39" cstate="hqprint">
              <a:extLst>
                <a:ext uri="{28A0092B-C50C-407E-A947-70E740481C1C}">
                  <a14:useLocalDpi xmlns:a14="http://schemas.microsoft.com/office/drawing/2010/main"/>
                </a:ext>
              </a:extLst>
            </a:blip>
            <a:stretch>
              <a:fillRect/>
            </a:stretch>
          </p:blipFill>
          <p:spPr>
            <a:xfrm>
              <a:off x="5847020" y="3840860"/>
              <a:ext cx="457200" cy="457200"/>
            </a:xfrm>
            <a:prstGeom prst="rect">
              <a:avLst/>
            </a:prstGeom>
            <a:ln>
              <a:noFill/>
            </a:ln>
          </p:spPr>
        </p:pic>
        <p:pic>
          <p:nvPicPr>
            <p:cNvPr id="109" name="Picture 108">
              <a:extLst>
                <a:ext uri="{FF2B5EF4-FFF2-40B4-BE49-F238E27FC236}">
                  <a16:creationId xmlns:a16="http://schemas.microsoft.com/office/drawing/2014/main" id="{AE9EAF47-E530-78E5-B497-5E4BE029524E}"/>
                </a:ext>
              </a:extLst>
            </p:cNvPr>
            <p:cNvPicPr>
              <a:picLocks noChangeAspect="1"/>
            </p:cNvPicPr>
            <p:nvPr/>
          </p:nvPicPr>
          <p:blipFill rotWithShape="1">
            <a:blip r:embed="rId40" cstate="hqprint">
              <a:extLst>
                <a:ext uri="{28A0092B-C50C-407E-A947-70E740481C1C}">
                  <a14:useLocalDpi xmlns:a14="http://schemas.microsoft.com/office/drawing/2010/main"/>
                </a:ext>
              </a:extLst>
            </a:blip>
            <a:srcRect/>
            <a:stretch/>
          </p:blipFill>
          <p:spPr>
            <a:xfrm>
              <a:off x="4590528" y="3840860"/>
              <a:ext cx="457200" cy="457200"/>
            </a:xfrm>
            <a:prstGeom prst="rect">
              <a:avLst/>
            </a:prstGeom>
            <a:ln>
              <a:noFill/>
            </a:ln>
          </p:spPr>
        </p:pic>
        <p:pic>
          <p:nvPicPr>
            <p:cNvPr id="110" name="Picture 109">
              <a:extLst>
                <a:ext uri="{FF2B5EF4-FFF2-40B4-BE49-F238E27FC236}">
                  <a16:creationId xmlns:a16="http://schemas.microsoft.com/office/drawing/2014/main" id="{8189308D-2EA3-8745-B917-5F540F47FD79}"/>
                </a:ext>
              </a:extLst>
            </p:cNvPr>
            <p:cNvPicPr>
              <a:picLocks noChangeAspect="1"/>
            </p:cNvPicPr>
            <p:nvPr/>
          </p:nvPicPr>
          <p:blipFill>
            <a:blip r:embed="rId41" cstate="hqprint">
              <a:extLst>
                <a:ext uri="{28A0092B-C50C-407E-A947-70E740481C1C}">
                  <a14:useLocalDpi xmlns:a14="http://schemas.microsoft.com/office/drawing/2010/main"/>
                </a:ext>
              </a:extLst>
            </a:blip>
            <a:stretch>
              <a:fillRect/>
            </a:stretch>
          </p:blipFill>
          <p:spPr>
            <a:xfrm>
              <a:off x="4590528" y="2906921"/>
              <a:ext cx="457200" cy="457200"/>
            </a:xfrm>
            <a:prstGeom prst="rect">
              <a:avLst/>
            </a:prstGeom>
            <a:ln>
              <a:noFill/>
            </a:ln>
          </p:spPr>
        </p:pic>
        <p:pic>
          <p:nvPicPr>
            <p:cNvPr id="111" name="Picture 110">
              <a:extLst>
                <a:ext uri="{FF2B5EF4-FFF2-40B4-BE49-F238E27FC236}">
                  <a16:creationId xmlns:a16="http://schemas.microsoft.com/office/drawing/2014/main" id="{33A741A8-AE70-7184-EF51-1221AF18050E}"/>
                </a:ext>
              </a:extLst>
            </p:cNvPr>
            <p:cNvPicPr>
              <a:picLocks noChangeAspect="1"/>
            </p:cNvPicPr>
            <p:nvPr/>
          </p:nvPicPr>
          <p:blipFill>
            <a:blip r:embed="rId42" cstate="hqprint">
              <a:extLst>
                <a:ext uri="{28A0092B-C50C-407E-A947-70E740481C1C}">
                  <a14:useLocalDpi xmlns:a14="http://schemas.microsoft.com/office/drawing/2010/main"/>
                </a:ext>
              </a:extLst>
            </a:blip>
            <a:stretch>
              <a:fillRect/>
            </a:stretch>
          </p:blipFill>
          <p:spPr>
            <a:xfrm>
              <a:off x="5841320" y="2906921"/>
              <a:ext cx="457200" cy="457200"/>
            </a:xfrm>
            <a:prstGeom prst="rect">
              <a:avLst/>
            </a:prstGeom>
            <a:ln>
              <a:noFill/>
            </a:ln>
          </p:spPr>
        </p:pic>
        <p:pic>
          <p:nvPicPr>
            <p:cNvPr id="112" name="Picture 111">
              <a:extLst>
                <a:ext uri="{FF2B5EF4-FFF2-40B4-BE49-F238E27FC236}">
                  <a16:creationId xmlns:a16="http://schemas.microsoft.com/office/drawing/2014/main" id="{EC40BA51-704A-E856-356A-9FA4ECBC16D4}"/>
                </a:ext>
              </a:extLst>
            </p:cNvPr>
            <p:cNvPicPr>
              <a:picLocks noChangeAspect="1"/>
            </p:cNvPicPr>
            <p:nvPr/>
          </p:nvPicPr>
          <p:blipFill>
            <a:blip r:embed="rId43" cstate="hqprint">
              <a:extLst>
                <a:ext uri="{28A0092B-C50C-407E-A947-70E740481C1C}">
                  <a14:useLocalDpi xmlns:a14="http://schemas.microsoft.com/office/drawing/2010/main"/>
                </a:ext>
              </a:extLst>
            </a:blip>
            <a:stretch>
              <a:fillRect/>
            </a:stretch>
          </p:blipFill>
          <p:spPr>
            <a:xfrm>
              <a:off x="4590528" y="1968342"/>
              <a:ext cx="457200" cy="457200"/>
            </a:xfrm>
            <a:prstGeom prst="rect">
              <a:avLst/>
            </a:prstGeom>
            <a:ln>
              <a:noFill/>
            </a:ln>
          </p:spPr>
        </p:pic>
      </p:grpSp>
    </p:spTree>
    <p:extLst>
      <p:ext uri="{BB962C8B-B14F-4D97-AF65-F5344CB8AC3E}">
        <p14:creationId xmlns:p14="http://schemas.microsoft.com/office/powerpoint/2010/main" val="14679023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250"/>
                                        <p:tgtEl>
                                          <p:spTgt spid="6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par>
                                <p:cTn id="12" presetID="10" presetClass="entr" presetSubtype="0"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500"/>
                                        <p:tgtEl>
                                          <p:spTgt spid="65"/>
                                        </p:tgtEl>
                                      </p:cBhvr>
                                    </p:animEffect>
                                  </p:childTnLst>
                                </p:cTn>
                              </p:par>
                            </p:childTnLst>
                          </p:cTn>
                        </p:par>
                        <p:par>
                          <p:cTn id="15" fill="hold">
                            <p:stCondLst>
                              <p:cond delay="750"/>
                            </p:stCondLst>
                            <p:childTnLst>
                              <p:par>
                                <p:cTn id="16" presetID="10"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fade">
                                      <p:cBhvr>
                                        <p:cTn id="18" dur="500"/>
                                        <p:tgtEl>
                                          <p:spTgt spid="62"/>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par>
                          <p:cTn id="26" fill="hold">
                            <p:stCondLst>
                              <p:cond delay="1750"/>
                            </p:stCondLst>
                            <p:childTnLst>
                              <p:par>
                                <p:cTn id="27" presetID="10"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250"/>
                                        <p:tgtEl>
                                          <p:spTgt spid="63"/>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59"/>
                                        </p:tgtEl>
                                        <p:attrNameLst>
                                          <p:attrName>style.visibility</p:attrName>
                                        </p:attrNameLst>
                                      </p:cBhvr>
                                      <p:to>
                                        <p:strVal val="visible"/>
                                      </p:to>
                                    </p:set>
                                    <p:animEffect transition="in" filter="fade">
                                      <p:cBhvr>
                                        <p:cTn id="33" dur="500"/>
                                        <p:tgtEl>
                                          <p:spTgt spid="59"/>
                                        </p:tgtEl>
                                      </p:cBhvr>
                                    </p:animEffect>
                                  </p:childTnLst>
                                </p:cTn>
                              </p:par>
                              <p:par>
                                <p:cTn id="34" presetID="10" presetClass="entr" presetSubtype="0"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fade">
                                      <p:cBhvr>
                                        <p:cTn id="36" dur="500"/>
                                        <p:tgtEl>
                                          <p:spTgt spid="81"/>
                                        </p:tgtEl>
                                      </p:cBhvr>
                                    </p:animEffect>
                                  </p:childTnLst>
                                </p:cTn>
                              </p:par>
                            </p:childTnLst>
                          </p:cTn>
                        </p:par>
                        <p:par>
                          <p:cTn id="37" fill="hold">
                            <p:stCondLst>
                              <p:cond delay="2500"/>
                            </p:stCondLst>
                            <p:childTnLst>
                              <p:par>
                                <p:cTn id="38" presetID="22" presetClass="entr" presetSubtype="8" fill="hold" grpId="0" nodeType="afterEffect">
                                  <p:stCondLst>
                                    <p:cond delay="500"/>
                                  </p:stCondLst>
                                  <p:childTnLst>
                                    <p:set>
                                      <p:cBhvr>
                                        <p:cTn id="39" dur="1" fill="hold">
                                          <p:stCondLst>
                                            <p:cond delay="0"/>
                                          </p:stCondLst>
                                        </p:cTn>
                                        <p:tgtEl>
                                          <p:spTgt spid="101"/>
                                        </p:tgtEl>
                                        <p:attrNameLst>
                                          <p:attrName>style.visibility</p:attrName>
                                        </p:attrNameLst>
                                      </p:cBhvr>
                                      <p:to>
                                        <p:strVal val="visible"/>
                                      </p:to>
                                    </p:set>
                                    <p:animEffect transition="in" filter="wipe(left)">
                                      <p:cBhvr>
                                        <p:cTn id="40" dur="75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10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F073511-EABF-4A58-A03A-419A654DDF66}"/>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687893" y="5109389"/>
            <a:ext cx="780290" cy="780290"/>
          </a:xfrm>
          <a:prstGeom prst="rect">
            <a:avLst/>
          </a:prstGeom>
        </p:spPr>
      </p:pic>
      <p:sp>
        <p:nvSpPr>
          <p:cNvPr id="104" name="Rounded Rectangle 107">
            <a:extLst>
              <a:ext uri="{FF2B5EF4-FFF2-40B4-BE49-F238E27FC236}">
                <a16:creationId xmlns:a16="http://schemas.microsoft.com/office/drawing/2014/main" id="{AF33B6EB-CEA2-4E9B-8076-B8F3E722ADE2}"/>
              </a:ext>
            </a:extLst>
          </p:cNvPr>
          <p:cNvSpPr>
            <a:spLocks noChangeAspect="1"/>
          </p:cNvSpPr>
          <p:nvPr/>
        </p:nvSpPr>
        <p:spPr bwMode="auto">
          <a:xfrm flipH="1">
            <a:off x="6810361" y="4341067"/>
            <a:ext cx="4244989" cy="1821609"/>
          </a:xfrm>
          <a:prstGeom prst="rect">
            <a:avLst/>
          </a:prstGeom>
          <a:solidFill>
            <a:srgbClr val="FFFFFF">
              <a:alpha val="45000"/>
            </a:srgbClr>
          </a:solidFill>
          <a:ln w="12700" cap="flat" cmpd="sng" algn="ctr">
            <a:solidFill>
              <a:srgbClr val="353535"/>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895575" fontAlgn="base">
              <a:lnSpc>
                <a:spcPct val="90000"/>
              </a:lnSpc>
              <a:spcBef>
                <a:spcPct val="0"/>
              </a:spcBef>
              <a:spcAft>
                <a:spcPct val="0"/>
              </a:spcAft>
              <a:buSzPct val="80000"/>
              <a:defRPr/>
            </a:pPr>
            <a:r>
              <a:rPr lang="en-US" sz="1400">
                <a:solidFill>
                  <a:srgbClr val="1A1A1A"/>
                </a:solidFill>
                <a:latin typeface="Graphik" panose="020B0503030202060203" pitchFamily="34" charset="77"/>
              </a:rPr>
              <a:t>DMZ</a:t>
            </a:r>
          </a:p>
        </p:txBody>
      </p:sp>
      <p:sp useBgFill="1">
        <p:nvSpPr>
          <p:cNvPr id="3" name="Rectangle 2">
            <a:extLst>
              <a:ext uri="{FF2B5EF4-FFF2-40B4-BE49-F238E27FC236}">
                <a16:creationId xmlns:a16="http://schemas.microsoft.com/office/drawing/2014/main" id="{0BEA4EC4-0C08-43F5-B654-9D7741EF6852}"/>
              </a:ext>
            </a:extLst>
          </p:cNvPr>
          <p:cNvSpPr/>
          <p:nvPr/>
        </p:nvSpPr>
        <p:spPr bwMode="auto">
          <a:xfrm>
            <a:off x="8678213"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latin typeface="Graphik" panose="020B0503030202060203" pitchFamily="34" charset="77"/>
            </a:endParaRPr>
          </a:p>
        </p:txBody>
      </p:sp>
      <p:sp useBgFill="1">
        <p:nvSpPr>
          <p:cNvPr id="147" name="Rectangle 146">
            <a:extLst>
              <a:ext uri="{FF2B5EF4-FFF2-40B4-BE49-F238E27FC236}">
                <a16:creationId xmlns:a16="http://schemas.microsoft.com/office/drawing/2014/main" id="{F4B0E65D-C970-4DB1-B7D0-1BD3C59BB316}"/>
              </a:ext>
            </a:extLst>
          </p:cNvPr>
          <p:cNvSpPr/>
          <p:nvPr/>
        </p:nvSpPr>
        <p:spPr bwMode="auto">
          <a:xfrm>
            <a:off x="8871888"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latin typeface="Graphik" panose="020B0503030202060203" pitchFamily="34" charset="77"/>
            </a:endParaRPr>
          </a:p>
        </p:txBody>
      </p:sp>
      <p:sp useBgFill="1">
        <p:nvSpPr>
          <p:cNvPr id="148" name="Rectangle 147">
            <a:extLst>
              <a:ext uri="{FF2B5EF4-FFF2-40B4-BE49-F238E27FC236}">
                <a16:creationId xmlns:a16="http://schemas.microsoft.com/office/drawing/2014/main" id="{872351D7-8DB4-4479-A137-DA95AF7D33BA}"/>
              </a:ext>
            </a:extLst>
          </p:cNvPr>
          <p:cNvSpPr/>
          <p:nvPr/>
        </p:nvSpPr>
        <p:spPr bwMode="auto">
          <a:xfrm>
            <a:off x="9057626" y="4244975"/>
            <a:ext cx="73280" cy="11588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latin typeface="Graphik" panose="020B0503030202060203" pitchFamily="34" charset="77"/>
            </a:endParaRPr>
          </a:p>
        </p:txBody>
      </p:sp>
      <p:sp>
        <p:nvSpPr>
          <p:cNvPr id="2" name="Title 1">
            <a:extLst>
              <a:ext uri="{FF2B5EF4-FFF2-40B4-BE49-F238E27FC236}">
                <a16:creationId xmlns:a16="http://schemas.microsoft.com/office/drawing/2014/main" id="{B75BC2CD-5104-49E9-85E3-EDA9918A986C}"/>
              </a:ext>
            </a:extLst>
          </p:cNvPr>
          <p:cNvSpPr>
            <a:spLocks noGrp="1"/>
          </p:cNvSpPr>
          <p:nvPr>
            <p:ph type="title"/>
          </p:nvPr>
        </p:nvSpPr>
        <p:spPr/>
        <p:txBody>
          <a:bodyPr>
            <a:normAutofit fontScale="90000"/>
          </a:bodyPr>
          <a:lstStyle/>
          <a:p>
            <a:r>
              <a:rPr lang="en-US" sz="4400" dirty="0"/>
              <a:t>Recommendation 5: SSO All the things!</a:t>
            </a:r>
            <a:br>
              <a:rPr lang="en-US" sz="4400" dirty="0"/>
            </a:br>
            <a:r>
              <a:rPr lang="en-US" sz="3350" dirty="0"/>
              <a:t>Application Proxy</a:t>
            </a:r>
          </a:p>
        </p:txBody>
      </p:sp>
      <p:sp>
        <p:nvSpPr>
          <p:cNvPr id="40" name="Text Placeholder 39">
            <a:extLst>
              <a:ext uri="{FF2B5EF4-FFF2-40B4-BE49-F238E27FC236}">
                <a16:creationId xmlns:a16="http://schemas.microsoft.com/office/drawing/2014/main" id="{D479AEDC-A885-497C-9B6B-6287B50613E0}"/>
              </a:ext>
            </a:extLst>
          </p:cNvPr>
          <p:cNvSpPr>
            <a:spLocks noGrp="1"/>
          </p:cNvSpPr>
          <p:nvPr>
            <p:ph sz="quarter" idx="10"/>
          </p:nvPr>
        </p:nvSpPr>
        <p:spPr>
          <a:xfrm>
            <a:off x="584200" y="2680741"/>
            <a:ext cx="5255568" cy="4833938"/>
          </a:xfrm>
        </p:spPr>
        <p:txBody>
          <a:bodyPr/>
          <a:lstStyle/>
          <a:p>
            <a:pPr marL="285750" indent="-285750">
              <a:lnSpc>
                <a:spcPct val="90000"/>
              </a:lnSpc>
              <a:buFont typeface="Arial" panose="020B0604020202020204" pitchFamily="34" charset="0"/>
              <a:buChar char="•"/>
            </a:pPr>
            <a:r>
              <a:rPr lang="en-US" sz="2200" dirty="0">
                <a:latin typeface="Graphik" panose="020B0503030202060203" pitchFamily="34" charset="77"/>
              </a:rPr>
              <a:t>Connect any claims-aware on-premises web app to Azure AD</a:t>
            </a:r>
          </a:p>
          <a:p>
            <a:pPr marL="285750" indent="-285750">
              <a:lnSpc>
                <a:spcPct val="90000"/>
              </a:lnSpc>
              <a:buFont typeface="Arial" panose="020B0604020202020204" pitchFamily="34" charset="0"/>
              <a:buChar char="•"/>
            </a:pPr>
            <a:r>
              <a:rPr lang="en-US" sz="2200" dirty="0">
                <a:latin typeface="Graphik" panose="020B0503030202060203" pitchFamily="34" charset="77"/>
              </a:rPr>
              <a:t>Also, connect on-premises Kerberos apps to Azure AD</a:t>
            </a:r>
          </a:p>
          <a:p>
            <a:pPr marL="285750" indent="-285750">
              <a:lnSpc>
                <a:spcPct val="90000"/>
              </a:lnSpc>
              <a:buFont typeface="Arial" panose="020B0604020202020204" pitchFamily="34" charset="0"/>
              <a:buChar char="•"/>
            </a:pPr>
            <a:r>
              <a:rPr lang="en-US" sz="2200" dirty="0">
                <a:latin typeface="Graphik" panose="020B0503030202060203" pitchFamily="34" charset="77"/>
              </a:rPr>
              <a:t>The goal is to get </a:t>
            </a:r>
            <a:r>
              <a:rPr lang="en-US" sz="2200" i="1" dirty="0">
                <a:latin typeface="Graphik" panose="020B0503030202060203" pitchFamily="34" charset="77"/>
              </a:rPr>
              <a:t>everything</a:t>
            </a:r>
            <a:r>
              <a:rPr lang="en-US" sz="2200" dirty="0">
                <a:latin typeface="Graphik" panose="020B0503030202060203" pitchFamily="34" charset="77"/>
              </a:rPr>
              <a:t> to use SSO</a:t>
            </a:r>
          </a:p>
        </p:txBody>
      </p:sp>
      <p:sp>
        <p:nvSpPr>
          <p:cNvPr id="105" name="Rectangle 138">
            <a:extLst>
              <a:ext uri="{FF2B5EF4-FFF2-40B4-BE49-F238E27FC236}">
                <a16:creationId xmlns:a16="http://schemas.microsoft.com/office/drawing/2014/main" id="{DCE92F4B-D16B-4998-8D65-4E4B65C69B09}"/>
              </a:ext>
            </a:extLst>
          </p:cNvPr>
          <p:cNvSpPr/>
          <p:nvPr/>
        </p:nvSpPr>
        <p:spPr>
          <a:xfrm>
            <a:off x="4221572" y="1920948"/>
            <a:ext cx="2514734" cy="253916"/>
          </a:xfrm>
          <a:custGeom>
            <a:avLst/>
            <a:gdLst>
              <a:gd name="connsiteX0" fmla="*/ 0 w 2514734"/>
              <a:gd name="connsiteY0" fmla="*/ 0 h 253916"/>
              <a:gd name="connsiteX1" fmla="*/ 2514734 w 2514734"/>
              <a:gd name="connsiteY1" fmla="*/ 0 h 253916"/>
              <a:gd name="connsiteX2" fmla="*/ 2514734 w 2514734"/>
              <a:gd name="connsiteY2" fmla="*/ 253916 h 253916"/>
              <a:gd name="connsiteX3" fmla="*/ 0 w 2514734"/>
              <a:gd name="connsiteY3" fmla="*/ 253916 h 253916"/>
              <a:gd name="connsiteX4" fmla="*/ 0 w 2514734"/>
              <a:gd name="connsiteY4" fmla="*/ 0 h 253916"/>
              <a:gd name="connsiteX0" fmla="*/ 0 w 2514734"/>
              <a:gd name="connsiteY0" fmla="*/ 0 h 253916"/>
              <a:gd name="connsiteX1" fmla="*/ 2514734 w 2514734"/>
              <a:gd name="connsiteY1" fmla="*/ 0 h 253916"/>
              <a:gd name="connsiteX2" fmla="*/ 2512348 w 2514734"/>
              <a:gd name="connsiteY2" fmla="*/ 114600 h 253916"/>
              <a:gd name="connsiteX3" fmla="*/ 2514734 w 2514734"/>
              <a:gd name="connsiteY3" fmla="*/ 253916 h 253916"/>
              <a:gd name="connsiteX4" fmla="*/ 0 w 2514734"/>
              <a:gd name="connsiteY4" fmla="*/ 253916 h 253916"/>
              <a:gd name="connsiteX5" fmla="*/ 0 w 2514734"/>
              <a:gd name="connsiteY5" fmla="*/ 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603788"/>
              <a:gd name="connsiteY0" fmla="*/ 114600 h 253916"/>
              <a:gd name="connsiteX1" fmla="*/ 2514734 w 2603788"/>
              <a:gd name="connsiteY1" fmla="*/ 253916 h 253916"/>
              <a:gd name="connsiteX2" fmla="*/ 0 w 2603788"/>
              <a:gd name="connsiteY2" fmla="*/ 253916 h 253916"/>
              <a:gd name="connsiteX3" fmla="*/ 0 w 2603788"/>
              <a:gd name="connsiteY3" fmla="*/ 0 h 253916"/>
              <a:gd name="connsiteX4" fmla="*/ 2514734 w 2603788"/>
              <a:gd name="connsiteY4" fmla="*/ 0 h 253916"/>
              <a:gd name="connsiteX5" fmla="*/ 2603788 w 2603788"/>
              <a:gd name="connsiteY5" fmla="*/ 206040 h 253916"/>
              <a:gd name="connsiteX0" fmla="*/ 2512348 w 2514734"/>
              <a:gd name="connsiteY0" fmla="*/ 114600 h 253916"/>
              <a:gd name="connsiteX1" fmla="*/ 2514734 w 2514734"/>
              <a:gd name="connsiteY1" fmla="*/ 253916 h 253916"/>
              <a:gd name="connsiteX2" fmla="*/ 0 w 2514734"/>
              <a:gd name="connsiteY2" fmla="*/ 253916 h 253916"/>
              <a:gd name="connsiteX3" fmla="*/ 0 w 2514734"/>
              <a:gd name="connsiteY3" fmla="*/ 0 h 253916"/>
              <a:gd name="connsiteX4" fmla="*/ 2514734 w 2514734"/>
              <a:gd name="connsiteY4" fmla="*/ 0 h 253916"/>
              <a:gd name="connsiteX0" fmla="*/ 2514734 w 2514734"/>
              <a:gd name="connsiteY0" fmla="*/ 253916 h 253916"/>
              <a:gd name="connsiteX1" fmla="*/ 0 w 2514734"/>
              <a:gd name="connsiteY1" fmla="*/ 253916 h 253916"/>
              <a:gd name="connsiteX2" fmla="*/ 0 w 2514734"/>
              <a:gd name="connsiteY2" fmla="*/ 0 h 253916"/>
              <a:gd name="connsiteX3" fmla="*/ 2514734 w 2514734"/>
              <a:gd name="connsiteY3" fmla="*/ 0 h 253916"/>
            </a:gdLst>
            <a:ahLst/>
            <a:cxnLst>
              <a:cxn ang="0">
                <a:pos x="connsiteX0" y="connsiteY0"/>
              </a:cxn>
              <a:cxn ang="0">
                <a:pos x="connsiteX1" y="connsiteY1"/>
              </a:cxn>
              <a:cxn ang="0">
                <a:pos x="connsiteX2" y="connsiteY2"/>
              </a:cxn>
              <a:cxn ang="0">
                <a:pos x="connsiteX3" y="connsiteY3"/>
              </a:cxn>
            </a:cxnLst>
            <a:rect l="l" t="t" r="r" b="b"/>
            <a:pathLst>
              <a:path w="2514734" h="253916">
                <a:moveTo>
                  <a:pt x="2514734" y="253916"/>
                </a:moveTo>
                <a:lnTo>
                  <a:pt x="0" y="253916"/>
                </a:lnTo>
                <a:lnTo>
                  <a:pt x="0" y="0"/>
                </a:lnTo>
                <a:lnTo>
                  <a:pt x="2514734" y="0"/>
                </a:lnTo>
              </a:path>
            </a:pathLst>
          </a:custGeom>
          <a:solidFill>
            <a:schemeClr val="accent2"/>
          </a:solidFill>
          <a:ln w="19050">
            <a:solidFill>
              <a:srgbClr val="0078D7"/>
            </a:solidFill>
            <a:miter lim="800000"/>
          </a:ln>
        </p:spPr>
        <p:txBody>
          <a:bodyPr wrap="square">
            <a:spAutoFit/>
          </a:bodyPr>
          <a:lstStyle/>
          <a:p>
            <a:pPr defTabSz="914225">
              <a:defRPr/>
            </a:pPr>
            <a:r>
              <a:rPr lang="en-US" sz="1050">
                <a:latin typeface="Graphik" panose="020B0503030202060203" pitchFamily="34" charset="77"/>
              </a:rPr>
              <a:t>https://</a:t>
            </a:r>
            <a:r>
              <a:rPr lang="en-US" sz="1050" err="1">
                <a:latin typeface="Graphik" panose="020B0503030202060203" pitchFamily="34" charset="77"/>
              </a:rPr>
              <a:t>appX-contoso.msappproxy.net</a:t>
            </a:r>
            <a:r>
              <a:rPr lang="en-US" sz="1050">
                <a:latin typeface="Graphik" panose="020B0503030202060203" pitchFamily="34" charset="77"/>
              </a:rPr>
              <a:t>/</a:t>
            </a:r>
            <a:endParaRPr lang="en-US" sz="1600">
              <a:latin typeface="Graphik" panose="020B0503030202060203" pitchFamily="34" charset="77"/>
            </a:endParaRPr>
          </a:p>
        </p:txBody>
      </p:sp>
      <p:cxnSp>
        <p:nvCxnSpPr>
          <p:cNvPr id="106" name="Straight Arrow Connector 105">
            <a:extLst>
              <a:ext uri="{FF2B5EF4-FFF2-40B4-BE49-F238E27FC236}">
                <a16:creationId xmlns:a16="http://schemas.microsoft.com/office/drawing/2014/main" id="{63D6DE81-1FB4-49FE-BB0C-4D9549DDC6A6}"/>
              </a:ext>
            </a:extLst>
          </p:cNvPr>
          <p:cNvCxnSpPr>
            <a:cxnSpLocks/>
            <a:stCxn id="116" idx="9"/>
            <a:endCxn id="176" idx="2"/>
          </p:cNvCxnSpPr>
          <p:nvPr/>
        </p:nvCxnSpPr>
        <p:spPr>
          <a:xfrm>
            <a:off x="7164873" y="2047907"/>
            <a:ext cx="586592" cy="229767"/>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07" name="Oval 106">
            <a:extLst>
              <a:ext uri="{FF2B5EF4-FFF2-40B4-BE49-F238E27FC236}">
                <a16:creationId xmlns:a16="http://schemas.microsoft.com/office/drawing/2014/main" id="{44FF7E3C-F161-470A-A8E9-A41F899B8EAE}"/>
              </a:ext>
            </a:extLst>
          </p:cNvPr>
          <p:cNvSpPr/>
          <p:nvPr/>
        </p:nvSpPr>
        <p:spPr bwMode="auto">
          <a:xfrm>
            <a:off x="9070786"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Graphik" panose="020B0503030202060203" pitchFamily="34" charset="77"/>
            </a:endParaRPr>
          </a:p>
        </p:txBody>
      </p:sp>
      <p:cxnSp>
        <p:nvCxnSpPr>
          <p:cNvPr id="108" name="Connector: Elbow 107">
            <a:extLst>
              <a:ext uri="{FF2B5EF4-FFF2-40B4-BE49-F238E27FC236}">
                <a16:creationId xmlns:a16="http://schemas.microsoft.com/office/drawing/2014/main" id="{69A7F6D3-C340-425E-B51C-58528695CF78}"/>
              </a:ext>
            </a:extLst>
          </p:cNvPr>
          <p:cNvCxnSpPr>
            <a:cxnSpLocks/>
            <a:stCxn id="110" idx="4"/>
          </p:cNvCxnSpPr>
          <p:nvPr/>
        </p:nvCxnSpPr>
        <p:spPr>
          <a:xfrm rot="5400000">
            <a:off x="7347684" y="3590132"/>
            <a:ext cx="1578617" cy="1155717"/>
          </a:xfrm>
          <a:prstGeom prst="bentConnector3">
            <a:avLst>
              <a:gd name="adj1" fmla="val 85746"/>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09" name="Connector: Elbow 148">
            <a:extLst>
              <a:ext uri="{FF2B5EF4-FFF2-40B4-BE49-F238E27FC236}">
                <a16:creationId xmlns:a16="http://schemas.microsoft.com/office/drawing/2014/main" id="{F274C24E-FC91-430F-BB83-1D05C314E277}"/>
              </a:ext>
            </a:extLst>
          </p:cNvPr>
          <p:cNvCxnSpPr>
            <a:cxnSpLocks/>
            <a:stCxn id="179" idx="6"/>
            <a:endCxn id="143" idx="26"/>
          </p:cNvCxnSpPr>
          <p:nvPr/>
        </p:nvCxnSpPr>
        <p:spPr>
          <a:xfrm flipV="1">
            <a:off x="9275792" y="3107768"/>
            <a:ext cx="403459" cy="32696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0" name="Oval 109">
            <a:extLst>
              <a:ext uri="{FF2B5EF4-FFF2-40B4-BE49-F238E27FC236}">
                <a16:creationId xmlns:a16="http://schemas.microsoft.com/office/drawing/2014/main" id="{5BB9B09B-5102-408E-974D-E6ECE472145D}"/>
              </a:ext>
            </a:extLst>
          </p:cNvPr>
          <p:cNvSpPr/>
          <p:nvPr/>
        </p:nvSpPr>
        <p:spPr bwMode="auto">
          <a:xfrm>
            <a:off x="8691993"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Graphik" panose="020B0503030202060203" pitchFamily="34" charset="77"/>
            </a:endParaRPr>
          </a:p>
        </p:txBody>
      </p:sp>
      <p:sp>
        <p:nvSpPr>
          <p:cNvPr id="111" name="Oval 110">
            <a:extLst>
              <a:ext uri="{FF2B5EF4-FFF2-40B4-BE49-F238E27FC236}">
                <a16:creationId xmlns:a16="http://schemas.microsoft.com/office/drawing/2014/main" id="{1AAFDC4E-6627-430D-BD25-D12AC8E441A9}"/>
              </a:ext>
            </a:extLst>
          </p:cNvPr>
          <p:cNvSpPr/>
          <p:nvPr/>
        </p:nvSpPr>
        <p:spPr bwMode="auto">
          <a:xfrm>
            <a:off x="8874511" y="3332969"/>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defTabSz="932293" fontAlgn="base">
              <a:spcBef>
                <a:spcPct val="0"/>
              </a:spcBef>
              <a:spcAft>
                <a:spcPct val="0"/>
              </a:spcAft>
              <a:defRPr/>
            </a:pPr>
            <a:endParaRPr lang="en-US" sz="2000">
              <a:gradFill>
                <a:gsLst>
                  <a:gs pos="0">
                    <a:srgbClr val="FFFFFF"/>
                  </a:gs>
                  <a:gs pos="100000">
                    <a:srgbClr val="FFFFFF"/>
                  </a:gs>
                </a:gsLst>
                <a:lin ang="5400000" scaled="0"/>
              </a:gradFill>
              <a:latin typeface="Graphik" panose="020B0503030202060203" pitchFamily="34" charset="77"/>
            </a:endParaRPr>
          </a:p>
        </p:txBody>
      </p:sp>
      <p:cxnSp>
        <p:nvCxnSpPr>
          <p:cNvPr id="114" name="Connector: Elbow 255">
            <a:extLst>
              <a:ext uri="{FF2B5EF4-FFF2-40B4-BE49-F238E27FC236}">
                <a16:creationId xmlns:a16="http://schemas.microsoft.com/office/drawing/2014/main" id="{AA627064-5C72-437F-91C2-5569A4B602DF}"/>
              </a:ext>
            </a:extLst>
          </p:cNvPr>
          <p:cNvCxnSpPr>
            <a:cxnSpLocks/>
          </p:cNvCxnSpPr>
          <p:nvPr/>
        </p:nvCxnSpPr>
        <p:spPr>
          <a:xfrm flipH="1">
            <a:off x="8909041" y="5245310"/>
            <a:ext cx="2405" cy="54864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nvGrpSpPr>
          <p:cNvPr id="23" name="Group 22">
            <a:extLst>
              <a:ext uri="{FF2B5EF4-FFF2-40B4-BE49-F238E27FC236}">
                <a16:creationId xmlns:a16="http://schemas.microsoft.com/office/drawing/2014/main" id="{5A201113-C1FD-49D4-86E2-E7280622EA77}"/>
              </a:ext>
            </a:extLst>
          </p:cNvPr>
          <p:cNvGrpSpPr/>
          <p:nvPr/>
        </p:nvGrpSpPr>
        <p:grpSpPr>
          <a:xfrm>
            <a:off x="7089359" y="5243457"/>
            <a:ext cx="904110" cy="548640"/>
            <a:chOff x="5402242" y="5224407"/>
            <a:chExt cx="904110" cy="759478"/>
          </a:xfrm>
        </p:grpSpPr>
        <p:cxnSp>
          <p:nvCxnSpPr>
            <p:cNvPr id="113" name="Connector: Elbow 112">
              <a:extLst>
                <a:ext uri="{FF2B5EF4-FFF2-40B4-BE49-F238E27FC236}">
                  <a16:creationId xmlns:a16="http://schemas.microsoft.com/office/drawing/2014/main" id="{D9DFF552-59F2-4255-BF22-2F7E5BEDF685}"/>
                </a:ext>
              </a:extLst>
            </p:cNvPr>
            <p:cNvCxnSpPr>
              <a:cxnSpLocks/>
            </p:cNvCxnSpPr>
            <p:nvPr/>
          </p:nvCxnSpPr>
          <p:spPr>
            <a:xfrm rot="5400000">
              <a:off x="5257391" y="5369259"/>
              <a:ext cx="759477" cy="469775"/>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5" name="Connector: Elbow 114">
              <a:extLst>
                <a:ext uri="{FF2B5EF4-FFF2-40B4-BE49-F238E27FC236}">
                  <a16:creationId xmlns:a16="http://schemas.microsoft.com/office/drawing/2014/main" id="{69EF3EC5-CC87-467F-BDA0-A37251EF7AF0}"/>
                </a:ext>
              </a:extLst>
            </p:cNvPr>
            <p:cNvCxnSpPr>
              <a:cxnSpLocks/>
            </p:cNvCxnSpPr>
            <p:nvPr/>
          </p:nvCxnSpPr>
          <p:spPr>
            <a:xfrm rot="16200000" flipH="1">
              <a:off x="5709445" y="5386978"/>
              <a:ext cx="759477" cy="434336"/>
            </a:xfrm>
            <a:prstGeom prst="bentConnector3">
              <a:avLst>
                <a:gd name="adj1" fmla="val 50000"/>
              </a:avLst>
            </a:prstGeom>
            <a:noFill/>
            <a:ln w="15875" cap="flat" cmpd="sng" algn="ctr">
              <a:solidFill>
                <a:schemeClr val="tx1">
                  <a:lumMod val="20000"/>
                  <a:lumOff val="80000"/>
                </a:schemeClr>
              </a:solidFill>
              <a:prstDash val="sysDash"/>
              <a:miter lim="800000"/>
              <a:headEnd type="none" w="med" len="med"/>
              <a:tailEnd type="arrow" w="med" len="med"/>
            </a:ln>
            <a:effectLst/>
          </p:spPr>
        </p:cxnSp>
      </p:grpSp>
      <p:sp>
        <p:nvSpPr>
          <p:cNvPr id="116" name="Freeform 90">
            <a:extLst>
              <a:ext uri="{FF2B5EF4-FFF2-40B4-BE49-F238E27FC236}">
                <a16:creationId xmlns:a16="http://schemas.microsoft.com/office/drawing/2014/main" id="{B48BB40F-D98D-49E0-9DBD-E6C1B1BC116C}"/>
              </a:ext>
            </a:extLst>
          </p:cNvPr>
          <p:cNvSpPr>
            <a:spLocks noChangeAspect="1" noEditPoints="1"/>
          </p:cNvSpPr>
          <p:nvPr/>
        </p:nvSpPr>
        <p:spPr bwMode="auto">
          <a:xfrm>
            <a:off x="6691355" y="1795363"/>
            <a:ext cx="505087" cy="505087"/>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ysClr val="windowText" lastClr="000000"/>
              </a:solidFill>
              <a:latin typeface="Graphik" panose="020B0503030202060203" pitchFamily="34" charset="77"/>
            </a:endParaRPr>
          </a:p>
        </p:txBody>
      </p:sp>
      <p:cxnSp>
        <p:nvCxnSpPr>
          <p:cNvPr id="117" name="Straight Arrow Connector 116">
            <a:extLst>
              <a:ext uri="{FF2B5EF4-FFF2-40B4-BE49-F238E27FC236}">
                <a16:creationId xmlns:a16="http://schemas.microsoft.com/office/drawing/2014/main" id="{371B1427-0E7F-44E2-A3DE-C55FCAEBDA87}"/>
              </a:ext>
            </a:extLst>
          </p:cNvPr>
          <p:cNvCxnSpPr>
            <a:cxnSpLocks/>
            <a:endCxn id="116" idx="2"/>
          </p:cNvCxnSpPr>
          <p:nvPr/>
        </p:nvCxnSpPr>
        <p:spPr>
          <a:xfrm flipV="1">
            <a:off x="6833178" y="2300449"/>
            <a:ext cx="110720" cy="518602"/>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18" name="Straight Arrow Connector 117">
            <a:extLst>
              <a:ext uri="{FF2B5EF4-FFF2-40B4-BE49-F238E27FC236}">
                <a16:creationId xmlns:a16="http://schemas.microsoft.com/office/drawing/2014/main" id="{6072C854-FA58-47E6-BCE1-18D21110BAF3}"/>
              </a:ext>
            </a:extLst>
          </p:cNvPr>
          <p:cNvCxnSpPr>
            <a:cxnSpLocks/>
          </p:cNvCxnSpPr>
          <p:nvPr/>
        </p:nvCxnSpPr>
        <p:spPr>
          <a:xfrm flipH="1">
            <a:off x="8906181" y="3378681"/>
            <a:ext cx="9099" cy="1574976"/>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19" name="Rectangle 118">
            <a:extLst>
              <a:ext uri="{FF2B5EF4-FFF2-40B4-BE49-F238E27FC236}">
                <a16:creationId xmlns:a16="http://schemas.microsoft.com/office/drawing/2014/main" id="{94A69D15-FD69-4888-BF3D-4E45BB586249}"/>
              </a:ext>
            </a:extLst>
          </p:cNvPr>
          <p:cNvSpPr/>
          <p:nvPr/>
        </p:nvSpPr>
        <p:spPr>
          <a:xfrm>
            <a:off x="9059687" y="5029282"/>
            <a:ext cx="738469" cy="138499"/>
          </a:xfrm>
          <a:prstGeom prst="rect">
            <a:avLst/>
          </a:prstGeom>
        </p:spPr>
        <p:txBody>
          <a:bodyPr wrap="square" lIns="89642" tIns="0" rIns="89642" bIns="0" anchor="ctr">
            <a:spAutoFit/>
          </a:bodyPr>
          <a:lstStyle/>
          <a:p>
            <a:pPr defTabSz="914400">
              <a:defRPr/>
            </a:pPr>
            <a:r>
              <a:rPr lang="en-US" sz="900">
                <a:solidFill>
                  <a:schemeClr val="tx1">
                    <a:lumMod val="20000"/>
                    <a:lumOff val="80000"/>
                  </a:schemeClr>
                </a:solidFill>
                <a:latin typeface="Graphik" panose="020B0503030202060203" pitchFamily="34" charset="77"/>
              </a:rPr>
              <a:t>connector</a:t>
            </a:r>
          </a:p>
        </p:txBody>
      </p:sp>
      <p:sp>
        <p:nvSpPr>
          <p:cNvPr id="120" name="Rectangle 119">
            <a:extLst>
              <a:ext uri="{FF2B5EF4-FFF2-40B4-BE49-F238E27FC236}">
                <a16:creationId xmlns:a16="http://schemas.microsoft.com/office/drawing/2014/main" id="{C967F7A4-8ACB-4F26-92DB-E67C31774AE0}"/>
              </a:ext>
            </a:extLst>
          </p:cNvPr>
          <p:cNvSpPr/>
          <p:nvPr/>
        </p:nvSpPr>
        <p:spPr>
          <a:xfrm>
            <a:off x="7708178" y="5029282"/>
            <a:ext cx="738469" cy="138499"/>
          </a:xfrm>
          <a:prstGeom prst="rect">
            <a:avLst/>
          </a:prstGeom>
        </p:spPr>
        <p:txBody>
          <a:bodyPr wrap="square" lIns="89642" tIns="0" rIns="89642" bIns="0" anchor="ctr">
            <a:spAutoFit/>
          </a:bodyPr>
          <a:lstStyle/>
          <a:p>
            <a:pPr defTabSz="914400">
              <a:defRPr/>
            </a:pPr>
            <a:r>
              <a:rPr lang="en-US" sz="900">
                <a:solidFill>
                  <a:schemeClr val="tx1">
                    <a:lumMod val="20000"/>
                    <a:lumOff val="80000"/>
                  </a:schemeClr>
                </a:solidFill>
                <a:latin typeface="Graphik" panose="020B0503030202060203" pitchFamily="34" charset="77"/>
              </a:rPr>
              <a:t>connector</a:t>
            </a:r>
          </a:p>
        </p:txBody>
      </p:sp>
      <p:cxnSp>
        <p:nvCxnSpPr>
          <p:cNvPr id="121" name="Connector: Elbow 120">
            <a:extLst>
              <a:ext uri="{FF2B5EF4-FFF2-40B4-BE49-F238E27FC236}">
                <a16:creationId xmlns:a16="http://schemas.microsoft.com/office/drawing/2014/main" id="{54396142-7FEB-4F20-8479-6C16C8F694C9}"/>
              </a:ext>
            </a:extLst>
          </p:cNvPr>
          <p:cNvCxnSpPr>
            <a:cxnSpLocks/>
            <a:stCxn id="107" idx="4"/>
          </p:cNvCxnSpPr>
          <p:nvPr/>
        </p:nvCxnSpPr>
        <p:spPr>
          <a:xfrm rot="16200000" flipH="1">
            <a:off x="8822506" y="3649818"/>
            <a:ext cx="1578617" cy="1036342"/>
          </a:xfrm>
          <a:prstGeom prst="bentConnector3">
            <a:avLst>
              <a:gd name="adj1" fmla="val 86007"/>
            </a:avLst>
          </a:prstGeom>
          <a:noFill/>
          <a:ln w="15875" cap="flat" cmpd="sng" algn="ctr">
            <a:solidFill>
              <a:schemeClr val="tx1">
                <a:lumMod val="20000"/>
                <a:lumOff val="80000"/>
              </a:schemeClr>
            </a:solidFill>
            <a:prstDash val="sysDash"/>
            <a:miter lim="800000"/>
            <a:headEnd type="none" w="med" len="med"/>
            <a:tailEnd type="arrow" w="med" len="med"/>
          </a:ln>
          <a:effectLst/>
        </p:spPr>
      </p:cxnSp>
      <p:cxnSp>
        <p:nvCxnSpPr>
          <p:cNvPr id="126" name="Straight Arrow Connector 125">
            <a:extLst>
              <a:ext uri="{FF2B5EF4-FFF2-40B4-BE49-F238E27FC236}">
                <a16:creationId xmlns:a16="http://schemas.microsoft.com/office/drawing/2014/main" id="{B6389798-5016-430F-AEDA-66871E3CCF96}"/>
              </a:ext>
            </a:extLst>
          </p:cNvPr>
          <p:cNvCxnSpPr>
            <a:cxnSpLocks/>
          </p:cNvCxnSpPr>
          <p:nvPr/>
        </p:nvCxnSpPr>
        <p:spPr>
          <a:xfrm flipH="1">
            <a:off x="10113216" y="5257759"/>
            <a:ext cx="4178" cy="548640"/>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27" name="Rectangle 126">
            <a:extLst>
              <a:ext uri="{FF2B5EF4-FFF2-40B4-BE49-F238E27FC236}">
                <a16:creationId xmlns:a16="http://schemas.microsoft.com/office/drawing/2014/main" id="{FABF6B31-9B9B-4D0C-982D-ABF9C9BDD46C}"/>
              </a:ext>
            </a:extLst>
          </p:cNvPr>
          <p:cNvSpPr/>
          <p:nvPr/>
        </p:nvSpPr>
        <p:spPr>
          <a:xfrm>
            <a:off x="10270321" y="5029282"/>
            <a:ext cx="785029" cy="138499"/>
          </a:xfrm>
          <a:prstGeom prst="rect">
            <a:avLst/>
          </a:prstGeom>
        </p:spPr>
        <p:txBody>
          <a:bodyPr wrap="square" lIns="89642" tIns="0" rIns="89642" bIns="0" anchor="ctr">
            <a:spAutoFit/>
          </a:bodyPr>
          <a:lstStyle/>
          <a:p>
            <a:pPr defTabSz="914400">
              <a:defRPr/>
            </a:pPr>
            <a:r>
              <a:rPr lang="en-US" sz="900">
                <a:solidFill>
                  <a:schemeClr val="tx1">
                    <a:lumMod val="20000"/>
                    <a:lumOff val="80000"/>
                  </a:schemeClr>
                </a:solidFill>
                <a:latin typeface="Graphik" panose="020B0503030202060203" pitchFamily="34" charset="77"/>
              </a:rPr>
              <a:t>connector</a:t>
            </a:r>
          </a:p>
        </p:txBody>
      </p:sp>
      <p:sp>
        <p:nvSpPr>
          <p:cNvPr id="128" name="Rectangle 127">
            <a:extLst>
              <a:ext uri="{FF2B5EF4-FFF2-40B4-BE49-F238E27FC236}">
                <a16:creationId xmlns:a16="http://schemas.microsoft.com/office/drawing/2014/main" id="{5F53588B-2655-457C-9799-E915FBEFE119}"/>
              </a:ext>
            </a:extLst>
          </p:cNvPr>
          <p:cNvSpPr/>
          <p:nvPr/>
        </p:nvSpPr>
        <p:spPr>
          <a:xfrm>
            <a:off x="6877994" y="5769832"/>
            <a:ext cx="402739" cy="273280"/>
          </a:xfrm>
          <a:prstGeom prst="rect">
            <a:avLst/>
          </a:prstGeom>
        </p:spPr>
        <p:txBody>
          <a:bodyPr wrap="none">
            <a:spAutoFit/>
          </a:bodyPr>
          <a:lstStyle/>
          <a:p>
            <a:pPr defTabSz="914400">
              <a:defRPr/>
            </a:pPr>
            <a:r>
              <a:rPr lang="en-US" sz="1176" spc="-29">
                <a:solidFill>
                  <a:schemeClr val="tx1">
                    <a:lumMod val="20000"/>
                    <a:lumOff val="80000"/>
                  </a:schemeClr>
                </a:solidFill>
                <a:latin typeface="Graphik" panose="020B0503030202060203" pitchFamily="34" charset="77"/>
              </a:rPr>
              <a:t>app</a:t>
            </a:r>
            <a:endParaRPr lang="en-US" sz="1568">
              <a:solidFill>
                <a:schemeClr val="tx1">
                  <a:lumMod val="20000"/>
                  <a:lumOff val="80000"/>
                </a:schemeClr>
              </a:solidFill>
              <a:latin typeface="Graphik" panose="020B0503030202060203" pitchFamily="34" charset="77"/>
            </a:endParaRPr>
          </a:p>
        </p:txBody>
      </p:sp>
      <p:sp>
        <p:nvSpPr>
          <p:cNvPr id="129" name="Rectangle 128">
            <a:extLst>
              <a:ext uri="{FF2B5EF4-FFF2-40B4-BE49-F238E27FC236}">
                <a16:creationId xmlns:a16="http://schemas.microsoft.com/office/drawing/2014/main" id="{F6729E60-7751-42DC-A5EC-898BA2B4292B}"/>
              </a:ext>
            </a:extLst>
          </p:cNvPr>
          <p:cNvSpPr/>
          <p:nvPr/>
        </p:nvSpPr>
        <p:spPr>
          <a:xfrm>
            <a:off x="7782105" y="5769832"/>
            <a:ext cx="402739" cy="273280"/>
          </a:xfrm>
          <a:prstGeom prst="rect">
            <a:avLst/>
          </a:prstGeom>
        </p:spPr>
        <p:txBody>
          <a:bodyPr wrap="none">
            <a:spAutoFit/>
          </a:bodyPr>
          <a:lstStyle/>
          <a:p>
            <a:pPr defTabSz="914400">
              <a:defRPr/>
            </a:pPr>
            <a:r>
              <a:rPr lang="en-US" sz="1176" spc="-29">
                <a:solidFill>
                  <a:schemeClr val="tx1">
                    <a:lumMod val="20000"/>
                    <a:lumOff val="80000"/>
                  </a:schemeClr>
                </a:solidFill>
                <a:latin typeface="Graphik" panose="020B0503030202060203" pitchFamily="34" charset="77"/>
              </a:rPr>
              <a:t>app</a:t>
            </a:r>
            <a:endParaRPr lang="en-US" sz="1568">
              <a:solidFill>
                <a:schemeClr val="tx1">
                  <a:lumMod val="20000"/>
                  <a:lumOff val="80000"/>
                </a:schemeClr>
              </a:solidFill>
              <a:latin typeface="Graphik" panose="020B0503030202060203" pitchFamily="34" charset="77"/>
            </a:endParaRPr>
          </a:p>
        </p:txBody>
      </p:sp>
      <p:sp>
        <p:nvSpPr>
          <p:cNvPr id="130" name="Rectangle 129">
            <a:extLst>
              <a:ext uri="{FF2B5EF4-FFF2-40B4-BE49-F238E27FC236}">
                <a16:creationId xmlns:a16="http://schemas.microsoft.com/office/drawing/2014/main" id="{CB1348B5-6E66-4933-BC69-A156F735CFC3}"/>
              </a:ext>
            </a:extLst>
          </p:cNvPr>
          <p:cNvSpPr/>
          <p:nvPr/>
        </p:nvSpPr>
        <p:spPr>
          <a:xfrm>
            <a:off x="8681059" y="5769832"/>
            <a:ext cx="402739" cy="273280"/>
          </a:xfrm>
          <a:prstGeom prst="rect">
            <a:avLst/>
          </a:prstGeom>
        </p:spPr>
        <p:txBody>
          <a:bodyPr wrap="none">
            <a:spAutoFit/>
          </a:bodyPr>
          <a:lstStyle/>
          <a:p>
            <a:pPr defTabSz="914400">
              <a:defRPr/>
            </a:pPr>
            <a:r>
              <a:rPr lang="en-US" sz="1176" spc="-29">
                <a:solidFill>
                  <a:schemeClr val="tx1">
                    <a:lumMod val="20000"/>
                    <a:lumOff val="80000"/>
                  </a:schemeClr>
                </a:solidFill>
                <a:latin typeface="Graphik" panose="020B0503030202060203" pitchFamily="34" charset="77"/>
              </a:rPr>
              <a:t>app</a:t>
            </a:r>
            <a:endParaRPr lang="en-US" sz="1568">
              <a:solidFill>
                <a:schemeClr val="tx1">
                  <a:lumMod val="20000"/>
                  <a:lumOff val="80000"/>
                </a:schemeClr>
              </a:solidFill>
              <a:latin typeface="Graphik" panose="020B0503030202060203" pitchFamily="34" charset="77"/>
            </a:endParaRPr>
          </a:p>
        </p:txBody>
      </p:sp>
      <p:sp>
        <p:nvSpPr>
          <p:cNvPr id="131" name="Rectangle 130">
            <a:extLst>
              <a:ext uri="{FF2B5EF4-FFF2-40B4-BE49-F238E27FC236}">
                <a16:creationId xmlns:a16="http://schemas.microsoft.com/office/drawing/2014/main" id="{4313E2E5-C17E-4207-9663-BB72406343A3}"/>
              </a:ext>
            </a:extLst>
          </p:cNvPr>
          <p:cNvSpPr/>
          <p:nvPr/>
        </p:nvSpPr>
        <p:spPr>
          <a:xfrm>
            <a:off x="9899121" y="5769832"/>
            <a:ext cx="402739" cy="273280"/>
          </a:xfrm>
          <a:prstGeom prst="rect">
            <a:avLst/>
          </a:prstGeom>
        </p:spPr>
        <p:txBody>
          <a:bodyPr wrap="none">
            <a:spAutoFit/>
          </a:bodyPr>
          <a:lstStyle/>
          <a:p>
            <a:pPr defTabSz="914400">
              <a:defRPr/>
            </a:pPr>
            <a:r>
              <a:rPr lang="en-US" sz="1176" spc="-29">
                <a:solidFill>
                  <a:schemeClr val="tx1">
                    <a:lumMod val="20000"/>
                    <a:lumOff val="80000"/>
                  </a:schemeClr>
                </a:solidFill>
                <a:latin typeface="Graphik" panose="020B0503030202060203" pitchFamily="34" charset="77"/>
              </a:rPr>
              <a:t>app</a:t>
            </a:r>
            <a:endParaRPr lang="en-US" sz="1568">
              <a:solidFill>
                <a:schemeClr val="tx1">
                  <a:lumMod val="20000"/>
                  <a:lumOff val="80000"/>
                </a:schemeClr>
              </a:solidFill>
              <a:latin typeface="Graphik" panose="020B0503030202060203" pitchFamily="34" charset="77"/>
            </a:endParaRPr>
          </a:p>
        </p:txBody>
      </p:sp>
      <p:sp>
        <p:nvSpPr>
          <p:cNvPr id="133" name="Rectangle 132">
            <a:extLst>
              <a:ext uri="{FF2B5EF4-FFF2-40B4-BE49-F238E27FC236}">
                <a16:creationId xmlns:a16="http://schemas.microsoft.com/office/drawing/2014/main" id="{B3EA5FF7-4433-4C21-812C-2CCD6FCB431E}"/>
              </a:ext>
            </a:extLst>
          </p:cNvPr>
          <p:cNvSpPr/>
          <p:nvPr/>
        </p:nvSpPr>
        <p:spPr>
          <a:xfrm>
            <a:off x="9624505" y="3133279"/>
            <a:ext cx="738469" cy="243143"/>
          </a:xfrm>
          <a:prstGeom prst="rect">
            <a:avLst/>
          </a:prstGeom>
        </p:spPr>
        <p:txBody>
          <a:bodyPr wrap="square">
            <a:spAutoFit/>
          </a:bodyPr>
          <a:lstStyle/>
          <a:p>
            <a:pPr defTabSz="914400">
              <a:defRPr/>
            </a:pPr>
            <a:r>
              <a:rPr lang="en-US" sz="980">
                <a:solidFill>
                  <a:schemeClr val="tx1">
                    <a:lumMod val="20000"/>
                    <a:lumOff val="80000"/>
                  </a:schemeClr>
                </a:solidFill>
                <a:latin typeface="Graphik" panose="020B0503030202060203" pitchFamily="34" charset="77"/>
              </a:rPr>
              <a:t>connector</a:t>
            </a:r>
          </a:p>
        </p:txBody>
      </p:sp>
      <p:grpSp>
        <p:nvGrpSpPr>
          <p:cNvPr id="135" name="Group 134">
            <a:extLst>
              <a:ext uri="{FF2B5EF4-FFF2-40B4-BE49-F238E27FC236}">
                <a16:creationId xmlns:a16="http://schemas.microsoft.com/office/drawing/2014/main" id="{834D1C56-B687-4883-8490-6B5B5D37BA84}"/>
              </a:ext>
            </a:extLst>
          </p:cNvPr>
          <p:cNvGrpSpPr/>
          <p:nvPr/>
        </p:nvGrpSpPr>
        <p:grpSpPr>
          <a:xfrm>
            <a:off x="6263191" y="2536614"/>
            <a:ext cx="804553" cy="649545"/>
            <a:chOff x="1124660" y="2438555"/>
            <a:chExt cx="1323363" cy="1068399"/>
          </a:xfrm>
        </p:grpSpPr>
        <p:sp>
          <p:nvSpPr>
            <p:cNvPr id="136" name="Freeform 5">
              <a:extLst>
                <a:ext uri="{FF2B5EF4-FFF2-40B4-BE49-F238E27FC236}">
                  <a16:creationId xmlns:a16="http://schemas.microsoft.com/office/drawing/2014/main" id="{64847F02-CE3F-4585-8F23-4CD9E6EFC27B}"/>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800">
                <a:solidFill>
                  <a:sysClr val="windowText" lastClr="000000"/>
                </a:solidFill>
                <a:latin typeface="Graphik" panose="020B0503030202060203" pitchFamily="34" charset="77"/>
              </a:endParaRPr>
            </a:p>
          </p:txBody>
        </p:sp>
        <p:grpSp>
          <p:nvGrpSpPr>
            <p:cNvPr id="137" name="Group 136">
              <a:extLst>
                <a:ext uri="{FF2B5EF4-FFF2-40B4-BE49-F238E27FC236}">
                  <a16:creationId xmlns:a16="http://schemas.microsoft.com/office/drawing/2014/main" id="{6BF79D83-2272-4B43-A9C7-9AE523A10323}"/>
                </a:ext>
              </a:extLst>
            </p:cNvPr>
            <p:cNvGrpSpPr/>
            <p:nvPr/>
          </p:nvGrpSpPr>
          <p:grpSpPr>
            <a:xfrm>
              <a:off x="1124660" y="2438555"/>
              <a:ext cx="593820" cy="706058"/>
              <a:chOff x="6447047" y="5804307"/>
              <a:chExt cx="414034" cy="492291"/>
            </a:xfrm>
          </p:grpSpPr>
          <p:sp>
            <p:nvSpPr>
              <p:cNvPr id="138" name="Freeform 9">
                <a:extLst>
                  <a:ext uri="{FF2B5EF4-FFF2-40B4-BE49-F238E27FC236}">
                    <a16:creationId xmlns:a16="http://schemas.microsoft.com/office/drawing/2014/main" id="{F90167B4-17E1-4786-8757-DCEAD245C70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14400">
                  <a:defRPr/>
                </a:pPr>
                <a:endParaRPr lang="en-US" sz="1836">
                  <a:solidFill>
                    <a:srgbClr val="353535"/>
                  </a:solidFill>
                  <a:latin typeface="Graphik" panose="020B0503030202060203" pitchFamily="34" charset="77"/>
                </a:endParaRPr>
              </a:p>
            </p:txBody>
          </p:sp>
          <p:sp>
            <p:nvSpPr>
              <p:cNvPr id="139" name="Oval 8">
                <a:extLst>
                  <a:ext uri="{FF2B5EF4-FFF2-40B4-BE49-F238E27FC236}">
                    <a16:creationId xmlns:a16="http://schemas.microsoft.com/office/drawing/2014/main" id="{B7BC9718-1ACA-4121-BFB9-21D3BED5543A}"/>
                  </a:ext>
                </a:extLst>
              </p:cNvPr>
              <p:cNvSpPr>
                <a:spLocks noChangeArrowheads="1"/>
              </p:cNvSpPr>
              <p:nvPr/>
            </p:nvSpPr>
            <p:spPr bwMode="auto">
              <a:xfrm>
                <a:off x="6507270" y="5804307"/>
                <a:ext cx="293587" cy="290228"/>
              </a:xfrm>
              <a:prstGeom prst="ellipse">
                <a:avLst/>
              </a:prstGeom>
              <a:no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defTabSz="914400">
                  <a:defRPr/>
                </a:pPr>
                <a:endParaRPr lang="en-US" sz="1836">
                  <a:solidFill>
                    <a:srgbClr val="353535"/>
                  </a:solidFill>
                  <a:latin typeface="Graphik" panose="020B0503030202060203" pitchFamily="34" charset="77"/>
                </a:endParaRPr>
              </a:p>
            </p:txBody>
          </p:sp>
        </p:grpSp>
      </p:grpSp>
      <p:sp>
        <p:nvSpPr>
          <p:cNvPr id="140" name="Freeform 192">
            <a:extLst>
              <a:ext uri="{FF2B5EF4-FFF2-40B4-BE49-F238E27FC236}">
                <a16:creationId xmlns:a16="http://schemas.microsoft.com/office/drawing/2014/main" id="{DB0C67B6-F550-4A75-8B3A-3D13BC5833FB}"/>
              </a:ext>
            </a:extLst>
          </p:cNvPr>
          <p:cNvSpPr>
            <a:spLocks noEditPoints="1"/>
          </p:cNvSpPr>
          <p:nvPr/>
        </p:nvSpPr>
        <p:spPr bwMode="auto">
          <a:xfrm>
            <a:off x="7379447" y="4963545"/>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Graphik" panose="020B0503030202060203" pitchFamily="34" charset="77"/>
            </a:endParaRPr>
          </a:p>
        </p:txBody>
      </p:sp>
      <p:sp>
        <p:nvSpPr>
          <p:cNvPr id="141" name="Freeform 192">
            <a:extLst>
              <a:ext uri="{FF2B5EF4-FFF2-40B4-BE49-F238E27FC236}">
                <a16:creationId xmlns:a16="http://schemas.microsoft.com/office/drawing/2014/main" id="{986F2710-0742-443B-8FB9-5F47EC80619A}"/>
              </a:ext>
            </a:extLst>
          </p:cNvPr>
          <p:cNvSpPr>
            <a:spLocks noEditPoints="1"/>
          </p:cNvSpPr>
          <p:nvPr/>
        </p:nvSpPr>
        <p:spPr bwMode="auto">
          <a:xfrm>
            <a:off x="8739888" y="4958188"/>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Graphik" panose="020B0503030202060203" pitchFamily="34" charset="77"/>
            </a:endParaRPr>
          </a:p>
        </p:txBody>
      </p:sp>
      <p:sp>
        <p:nvSpPr>
          <p:cNvPr id="142" name="Freeform 192">
            <a:extLst>
              <a:ext uri="{FF2B5EF4-FFF2-40B4-BE49-F238E27FC236}">
                <a16:creationId xmlns:a16="http://schemas.microsoft.com/office/drawing/2014/main" id="{B02016B1-F479-4176-A4B1-F9A05FA22B6C}"/>
              </a:ext>
            </a:extLst>
          </p:cNvPr>
          <p:cNvSpPr>
            <a:spLocks noEditPoints="1"/>
          </p:cNvSpPr>
          <p:nvPr/>
        </p:nvSpPr>
        <p:spPr bwMode="auto">
          <a:xfrm>
            <a:off x="9940120" y="4963816"/>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Graphik" panose="020B0503030202060203" pitchFamily="34" charset="77"/>
            </a:endParaRPr>
          </a:p>
        </p:txBody>
      </p:sp>
      <p:sp>
        <p:nvSpPr>
          <p:cNvPr id="143" name="Freeform 192">
            <a:extLst>
              <a:ext uri="{FF2B5EF4-FFF2-40B4-BE49-F238E27FC236}">
                <a16:creationId xmlns:a16="http://schemas.microsoft.com/office/drawing/2014/main" id="{F15396E6-2BA4-45B2-A1E5-7926EA0DFC58}"/>
              </a:ext>
            </a:extLst>
          </p:cNvPr>
          <p:cNvSpPr>
            <a:spLocks noEditPoints="1"/>
          </p:cNvSpPr>
          <p:nvPr/>
        </p:nvSpPr>
        <p:spPr bwMode="auto">
          <a:xfrm>
            <a:off x="9670555" y="2819051"/>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rgbClr val="E6E6E6">
              <a:lumMod val="10000"/>
            </a:srgbClr>
          </a:solidFill>
          <a:ln w="0">
            <a:solidFill>
              <a:schemeClr val="tx1">
                <a:lumMod val="20000"/>
                <a:lumOff val="80000"/>
              </a:schemeClr>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FFFFFF"/>
              </a:solidFill>
              <a:latin typeface="Graphik" panose="020B0503030202060203" pitchFamily="34" charset="77"/>
            </a:endParaRPr>
          </a:p>
        </p:txBody>
      </p:sp>
      <p:grpSp>
        <p:nvGrpSpPr>
          <p:cNvPr id="61" name="Group 207">
            <a:extLst>
              <a:ext uri="{FF2B5EF4-FFF2-40B4-BE49-F238E27FC236}">
                <a16:creationId xmlns:a16="http://schemas.microsoft.com/office/drawing/2014/main" id="{1257FE5E-88BD-4A1D-A07F-848CA72F20D9}"/>
              </a:ext>
            </a:extLst>
          </p:cNvPr>
          <p:cNvGrpSpPr>
            <a:grpSpLocks noChangeAspect="1"/>
          </p:cNvGrpSpPr>
          <p:nvPr/>
        </p:nvGrpSpPr>
        <p:grpSpPr bwMode="auto">
          <a:xfrm>
            <a:off x="10761279" y="5044223"/>
            <a:ext cx="1151321" cy="1120300"/>
            <a:chOff x="3750" y="2040"/>
            <a:chExt cx="334" cy="325"/>
          </a:xfrm>
          <a:solidFill>
            <a:srgbClr val="0078D7"/>
          </a:solidFill>
        </p:grpSpPr>
        <p:sp>
          <p:nvSpPr>
            <p:cNvPr id="62" name="Rectangle 208">
              <a:extLst>
                <a:ext uri="{FF2B5EF4-FFF2-40B4-BE49-F238E27FC236}">
                  <a16:creationId xmlns:a16="http://schemas.microsoft.com/office/drawing/2014/main" id="{3E79B07E-4F77-43F3-8886-22E05C02A2AF}"/>
                </a:ext>
              </a:extLst>
            </p:cNvPr>
            <p:cNvSpPr>
              <a:spLocks noChangeArrowheads="1"/>
            </p:cNvSpPr>
            <p:nvPr/>
          </p:nvSpPr>
          <p:spPr bwMode="auto">
            <a:xfrm>
              <a:off x="3860" y="2071"/>
              <a:ext cx="150" cy="294"/>
            </a:xfrm>
            <a:prstGeom prst="rect">
              <a:avLst/>
            </a:pr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3" name="Freeform 209">
              <a:extLst>
                <a:ext uri="{FF2B5EF4-FFF2-40B4-BE49-F238E27FC236}">
                  <a16:creationId xmlns:a16="http://schemas.microsoft.com/office/drawing/2014/main" id="{29CAF475-E352-400E-9E3A-2B886571F849}"/>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4" name="Freeform 210">
              <a:extLst>
                <a:ext uri="{FF2B5EF4-FFF2-40B4-BE49-F238E27FC236}">
                  <a16:creationId xmlns:a16="http://schemas.microsoft.com/office/drawing/2014/main" id="{71298C6B-F169-4AC6-86BB-71E0509C99BB}"/>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5" name="Freeform 211">
              <a:extLst>
                <a:ext uri="{FF2B5EF4-FFF2-40B4-BE49-F238E27FC236}">
                  <a16:creationId xmlns:a16="http://schemas.microsoft.com/office/drawing/2014/main" id="{F7CC11D2-C1C2-48DE-8F91-57D58CD60A6B}"/>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6" name="Rectangle 212">
              <a:extLst>
                <a:ext uri="{FF2B5EF4-FFF2-40B4-BE49-F238E27FC236}">
                  <a16:creationId xmlns:a16="http://schemas.microsoft.com/office/drawing/2014/main" id="{D9961586-3BAC-4358-9407-84F15A27018C}"/>
                </a:ext>
              </a:extLst>
            </p:cNvPr>
            <p:cNvSpPr>
              <a:spLocks noChangeArrowheads="1"/>
            </p:cNvSpPr>
            <p:nvPr/>
          </p:nvSpPr>
          <p:spPr bwMode="auto">
            <a:xfrm>
              <a:off x="3888" y="2040"/>
              <a:ext cx="42" cy="31"/>
            </a:xfrm>
            <a:prstGeom prst="rect">
              <a:avLst/>
            </a:prstGeom>
            <a:solidFill>
              <a:srgbClr val="FFFFFF"/>
            </a:solid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7" name="Rectangle 213">
              <a:extLst>
                <a:ext uri="{FF2B5EF4-FFF2-40B4-BE49-F238E27FC236}">
                  <a16:creationId xmlns:a16="http://schemas.microsoft.com/office/drawing/2014/main" id="{59C00554-28A2-44FA-9798-E55DC5AF4DEE}"/>
                </a:ext>
              </a:extLst>
            </p:cNvPr>
            <p:cNvSpPr>
              <a:spLocks noChangeArrowheads="1"/>
            </p:cNvSpPr>
            <p:nvPr/>
          </p:nvSpPr>
          <p:spPr bwMode="auto">
            <a:xfrm>
              <a:off x="3970"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8" name="Rectangle 214">
              <a:extLst>
                <a:ext uri="{FF2B5EF4-FFF2-40B4-BE49-F238E27FC236}">
                  <a16:creationId xmlns:a16="http://schemas.microsoft.com/office/drawing/2014/main" id="{369E22FC-BBB6-4B90-B097-4483A9BBBC56}"/>
                </a:ext>
              </a:extLst>
            </p:cNvPr>
            <p:cNvSpPr>
              <a:spLocks noChangeArrowheads="1"/>
            </p:cNvSpPr>
            <p:nvPr/>
          </p:nvSpPr>
          <p:spPr bwMode="auto">
            <a:xfrm>
              <a:off x="3970"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69" name="Rectangle 215">
              <a:extLst>
                <a:ext uri="{FF2B5EF4-FFF2-40B4-BE49-F238E27FC236}">
                  <a16:creationId xmlns:a16="http://schemas.microsoft.com/office/drawing/2014/main" id="{4A8846D7-34EF-4B7B-8FE9-F4E56AF15876}"/>
                </a:ext>
              </a:extLst>
            </p:cNvPr>
            <p:cNvSpPr>
              <a:spLocks noChangeArrowheads="1"/>
            </p:cNvSpPr>
            <p:nvPr/>
          </p:nvSpPr>
          <p:spPr bwMode="auto">
            <a:xfrm>
              <a:off x="3970"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0" name="Rectangle 216">
              <a:extLst>
                <a:ext uri="{FF2B5EF4-FFF2-40B4-BE49-F238E27FC236}">
                  <a16:creationId xmlns:a16="http://schemas.microsoft.com/office/drawing/2014/main" id="{445DFFE2-570C-4163-88E0-AA720BBAFC9F}"/>
                </a:ext>
              </a:extLst>
            </p:cNvPr>
            <p:cNvSpPr>
              <a:spLocks noChangeArrowheads="1"/>
            </p:cNvSpPr>
            <p:nvPr/>
          </p:nvSpPr>
          <p:spPr bwMode="auto">
            <a:xfrm>
              <a:off x="3970"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1" name="Rectangle 217">
              <a:extLst>
                <a:ext uri="{FF2B5EF4-FFF2-40B4-BE49-F238E27FC236}">
                  <a16:creationId xmlns:a16="http://schemas.microsoft.com/office/drawing/2014/main" id="{1BBE44EE-C7A1-4047-887D-3A2359A7912C}"/>
                </a:ext>
              </a:extLst>
            </p:cNvPr>
            <p:cNvSpPr>
              <a:spLocks noChangeArrowheads="1"/>
            </p:cNvSpPr>
            <p:nvPr/>
          </p:nvSpPr>
          <p:spPr bwMode="auto">
            <a:xfrm>
              <a:off x="3970"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2" name="Rectangle 218">
              <a:extLst>
                <a:ext uri="{FF2B5EF4-FFF2-40B4-BE49-F238E27FC236}">
                  <a16:creationId xmlns:a16="http://schemas.microsoft.com/office/drawing/2014/main" id="{B312DA1A-92D2-4230-80A4-2DCC98A53133}"/>
                </a:ext>
              </a:extLst>
            </p:cNvPr>
            <p:cNvSpPr>
              <a:spLocks noChangeArrowheads="1"/>
            </p:cNvSpPr>
            <p:nvPr/>
          </p:nvSpPr>
          <p:spPr bwMode="auto">
            <a:xfrm>
              <a:off x="3885"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3" name="Rectangle 219">
              <a:extLst>
                <a:ext uri="{FF2B5EF4-FFF2-40B4-BE49-F238E27FC236}">
                  <a16:creationId xmlns:a16="http://schemas.microsoft.com/office/drawing/2014/main" id="{64D4BC23-6163-4AE4-8106-B15B48939485}"/>
                </a:ext>
              </a:extLst>
            </p:cNvPr>
            <p:cNvSpPr>
              <a:spLocks noChangeArrowheads="1"/>
            </p:cNvSpPr>
            <p:nvPr/>
          </p:nvSpPr>
          <p:spPr bwMode="auto">
            <a:xfrm>
              <a:off x="3885"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4" name="Rectangle 220">
              <a:extLst>
                <a:ext uri="{FF2B5EF4-FFF2-40B4-BE49-F238E27FC236}">
                  <a16:creationId xmlns:a16="http://schemas.microsoft.com/office/drawing/2014/main" id="{AB75C787-E104-4CAB-A323-D1C6F4452B95}"/>
                </a:ext>
              </a:extLst>
            </p:cNvPr>
            <p:cNvSpPr>
              <a:spLocks noChangeArrowheads="1"/>
            </p:cNvSpPr>
            <p:nvPr/>
          </p:nvSpPr>
          <p:spPr bwMode="auto">
            <a:xfrm>
              <a:off x="3885"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5" name="Rectangle 221">
              <a:extLst>
                <a:ext uri="{FF2B5EF4-FFF2-40B4-BE49-F238E27FC236}">
                  <a16:creationId xmlns:a16="http://schemas.microsoft.com/office/drawing/2014/main" id="{1A54F24D-1AEC-418E-923E-67EF86A35BE7}"/>
                </a:ext>
              </a:extLst>
            </p:cNvPr>
            <p:cNvSpPr>
              <a:spLocks noChangeArrowheads="1"/>
            </p:cNvSpPr>
            <p:nvPr/>
          </p:nvSpPr>
          <p:spPr bwMode="auto">
            <a:xfrm>
              <a:off x="3885"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6" name="Rectangle 222">
              <a:extLst>
                <a:ext uri="{FF2B5EF4-FFF2-40B4-BE49-F238E27FC236}">
                  <a16:creationId xmlns:a16="http://schemas.microsoft.com/office/drawing/2014/main" id="{47AF5074-1A62-4C11-A003-9AE71E64750C}"/>
                </a:ext>
              </a:extLst>
            </p:cNvPr>
            <p:cNvSpPr>
              <a:spLocks noChangeArrowheads="1"/>
            </p:cNvSpPr>
            <p:nvPr/>
          </p:nvSpPr>
          <p:spPr bwMode="auto">
            <a:xfrm>
              <a:off x="3885"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7" name="Rectangle 223">
              <a:extLst>
                <a:ext uri="{FF2B5EF4-FFF2-40B4-BE49-F238E27FC236}">
                  <a16:creationId xmlns:a16="http://schemas.microsoft.com/office/drawing/2014/main" id="{B4A8129E-C2DC-492C-81A8-1F8C15497DA9}"/>
                </a:ext>
              </a:extLst>
            </p:cNvPr>
            <p:cNvSpPr>
              <a:spLocks noChangeArrowheads="1"/>
            </p:cNvSpPr>
            <p:nvPr/>
          </p:nvSpPr>
          <p:spPr bwMode="auto">
            <a:xfrm>
              <a:off x="3927" y="209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8" name="Rectangle 224">
              <a:extLst>
                <a:ext uri="{FF2B5EF4-FFF2-40B4-BE49-F238E27FC236}">
                  <a16:creationId xmlns:a16="http://schemas.microsoft.com/office/drawing/2014/main" id="{FAC2BE85-0BDF-4C8C-8EFC-6B82077C9257}"/>
                </a:ext>
              </a:extLst>
            </p:cNvPr>
            <p:cNvSpPr>
              <a:spLocks noChangeArrowheads="1"/>
            </p:cNvSpPr>
            <p:nvPr/>
          </p:nvSpPr>
          <p:spPr bwMode="auto">
            <a:xfrm>
              <a:off x="3927" y="2138"/>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79" name="Rectangle 225">
              <a:extLst>
                <a:ext uri="{FF2B5EF4-FFF2-40B4-BE49-F238E27FC236}">
                  <a16:creationId xmlns:a16="http://schemas.microsoft.com/office/drawing/2014/main" id="{47E0980C-A40D-4BDD-8BC6-DFFBF33E3E33}"/>
                </a:ext>
              </a:extLst>
            </p:cNvPr>
            <p:cNvSpPr>
              <a:spLocks noChangeArrowheads="1"/>
            </p:cNvSpPr>
            <p:nvPr/>
          </p:nvSpPr>
          <p:spPr bwMode="auto">
            <a:xfrm>
              <a:off x="3927"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0" name="Rectangle 226">
              <a:extLst>
                <a:ext uri="{FF2B5EF4-FFF2-40B4-BE49-F238E27FC236}">
                  <a16:creationId xmlns:a16="http://schemas.microsoft.com/office/drawing/2014/main" id="{35AEFEC7-2549-4B9B-9B12-3F8C5494E68C}"/>
                </a:ext>
              </a:extLst>
            </p:cNvPr>
            <p:cNvSpPr>
              <a:spLocks noChangeArrowheads="1"/>
            </p:cNvSpPr>
            <p:nvPr/>
          </p:nvSpPr>
          <p:spPr bwMode="auto">
            <a:xfrm>
              <a:off x="3927"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1" name="Rectangle 227">
              <a:extLst>
                <a:ext uri="{FF2B5EF4-FFF2-40B4-BE49-F238E27FC236}">
                  <a16:creationId xmlns:a16="http://schemas.microsoft.com/office/drawing/2014/main" id="{1AEE1C86-57DB-46AC-853F-B73CCC7AD7D9}"/>
                </a:ext>
              </a:extLst>
            </p:cNvPr>
            <p:cNvSpPr>
              <a:spLocks noChangeArrowheads="1"/>
            </p:cNvSpPr>
            <p:nvPr/>
          </p:nvSpPr>
          <p:spPr bwMode="auto">
            <a:xfrm>
              <a:off x="3927"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2" name="Rectangle 228">
              <a:extLst>
                <a:ext uri="{FF2B5EF4-FFF2-40B4-BE49-F238E27FC236}">
                  <a16:creationId xmlns:a16="http://schemas.microsoft.com/office/drawing/2014/main" id="{F501C054-E1B0-4817-A175-F4C90C78FDF4}"/>
                </a:ext>
              </a:extLst>
            </p:cNvPr>
            <p:cNvSpPr>
              <a:spLocks noChangeArrowheads="1"/>
            </p:cNvSpPr>
            <p:nvPr/>
          </p:nvSpPr>
          <p:spPr bwMode="auto">
            <a:xfrm>
              <a:off x="3776"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3" name="Rectangle 229">
              <a:extLst>
                <a:ext uri="{FF2B5EF4-FFF2-40B4-BE49-F238E27FC236}">
                  <a16:creationId xmlns:a16="http://schemas.microsoft.com/office/drawing/2014/main" id="{0311FF64-651B-41E3-8F35-75526085C507}"/>
                </a:ext>
              </a:extLst>
            </p:cNvPr>
            <p:cNvSpPr>
              <a:spLocks noChangeArrowheads="1"/>
            </p:cNvSpPr>
            <p:nvPr/>
          </p:nvSpPr>
          <p:spPr bwMode="auto">
            <a:xfrm>
              <a:off x="3776"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4" name="Rectangle 230">
              <a:extLst>
                <a:ext uri="{FF2B5EF4-FFF2-40B4-BE49-F238E27FC236}">
                  <a16:creationId xmlns:a16="http://schemas.microsoft.com/office/drawing/2014/main" id="{708B624D-0ED3-4B14-ABBE-2CBA5C45DF7C}"/>
                </a:ext>
              </a:extLst>
            </p:cNvPr>
            <p:cNvSpPr>
              <a:spLocks noChangeArrowheads="1"/>
            </p:cNvSpPr>
            <p:nvPr/>
          </p:nvSpPr>
          <p:spPr bwMode="auto">
            <a:xfrm>
              <a:off x="3776"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5" name="Rectangle 231">
              <a:extLst>
                <a:ext uri="{FF2B5EF4-FFF2-40B4-BE49-F238E27FC236}">
                  <a16:creationId xmlns:a16="http://schemas.microsoft.com/office/drawing/2014/main" id="{CF78F435-DE4A-44DA-B283-C8B372FD9278}"/>
                </a:ext>
              </a:extLst>
            </p:cNvPr>
            <p:cNvSpPr>
              <a:spLocks noChangeArrowheads="1"/>
            </p:cNvSpPr>
            <p:nvPr/>
          </p:nvSpPr>
          <p:spPr bwMode="auto">
            <a:xfrm>
              <a:off x="3818" y="2176"/>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6" name="Rectangle 232">
              <a:extLst>
                <a:ext uri="{FF2B5EF4-FFF2-40B4-BE49-F238E27FC236}">
                  <a16:creationId xmlns:a16="http://schemas.microsoft.com/office/drawing/2014/main" id="{56E9C066-B9FC-45EC-8B32-0DA564B4409A}"/>
                </a:ext>
              </a:extLst>
            </p:cNvPr>
            <p:cNvSpPr>
              <a:spLocks noChangeArrowheads="1"/>
            </p:cNvSpPr>
            <p:nvPr/>
          </p:nvSpPr>
          <p:spPr bwMode="auto">
            <a:xfrm>
              <a:off x="3818" y="2216"/>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7" name="Rectangle 233">
              <a:extLst>
                <a:ext uri="{FF2B5EF4-FFF2-40B4-BE49-F238E27FC236}">
                  <a16:creationId xmlns:a16="http://schemas.microsoft.com/office/drawing/2014/main" id="{1A054AFB-54F3-4BC6-BF30-BF97195B8B83}"/>
                </a:ext>
              </a:extLst>
            </p:cNvPr>
            <p:cNvSpPr>
              <a:spLocks noChangeArrowheads="1"/>
            </p:cNvSpPr>
            <p:nvPr/>
          </p:nvSpPr>
          <p:spPr bwMode="auto">
            <a:xfrm>
              <a:off x="3818" y="2254"/>
              <a:ext cx="15" cy="16"/>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8" name="Rectangle 234">
              <a:extLst>
                <a:ext uri="{FF2B5EF4-FFF2-40B4-BE49-F238E27FC236}">
                  <a16:creationId xmlns:a16="http://schemas.microsoft.com/office/drawing/2014/main" id="{EF646926-B29C-4958-9BF7-811DC90DE62C}"/>
                </a:ext>
              </a:extLst>
            </p:cNvPr>
            <p:cNvSpPr>
              <a:spLocks noChangeArrowheads="1"/>
            </p:cNvSpPr>
            <p:nvPr/>
          </p:nvSpPr>
          <p:spPr bwMode="auto">
            <a:xfrm>
              <a:off x="3776"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sp>
          <p:nvSpPr>
            <p:cNvPr id="89" name="Rectangle 235">
              <a:extLst>
                <a:ext uri="{FF2B5EF4-FFF2-40B4-BE49-F238E27FC236}">
                  <a16:creationId xmlns:a16="http://schemas.microsoft.com/office/drawing/2014/main" id="{9D20FA60-3AAA-41FD-9ADE-354F722B52A1}"/>
                </a:ext>
              </a:extLst>
            </p:cNvPr>
            <p:cNvSpPr>
              <a:spLocks noChangeArrowheads="1"/>
            </p:cNvSpPr>
            <p:nvPr/>
          </p:nvSpPr>
          <p:spPr bwMode="auto">
            <a:xfrm>
              <a:off x="3818" y="2295"/>
              <a:ext cx="15" cy="15"/>
            </a:xfrm>
            <a:prstGeom prst="rect">
              <a:avLst/>
            </a:prstGeom>
            <a:solidFill>
              <a:schemeClr val="tx1"/>
            </a:solidFill>
            <a:ln w="31750">
              <a:noFill/>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Graphik" panose="020B0503030202060203" pitchFamily="34" charset="77"/>
              </a:endParaRPr>
            </a:p>
          </p:txBody>
        </p:sp>
      </p:grpSp>
      <p:sp>
        <p:nvSpPr>
          <p:cNvPr id="58" name="Rectangle 57">
            <a:extLst>
              <a:ext uri="{FF2B5EF4-FFF2-40B4-BE49-F238E27FC236}">
                <a16:creationId xmlns:a16="http://schemas.microsoft.com/office/drawing/2014/main" id="{BC0973F1-555F-4B3C-ACEC-8886C01A29CD}"/>
              </a:ext>
            </a:extLst>
          </p:cNvPr>
          <p:cNvSpPr/>
          <p:nvPr/>
        </p:nvSpPr>
        <p:spPr>
          <a:xfrm>
            <a:off x="8064174" y="6160659"/>
            <a:ext cx="1737360" cy="338554"/>
          </a:xfrm>
          <a:prstGeom prst="rect">
            <a:avLst/>
          </a:prstGeom>
        </p:spPr>
        <p:txBody>
          <a:bodyPr wrap="square">
            <a:spAutoFit/>
          </a:bodyPr>
          <a:lstStyle/>
          <a:p>
            <a:pPr>
              <a:defRPr/>
            </a:pPr>
            <a:r>
              <a:rPr lang="en-US" sz="1600" spc="-50">
                <a:ln w="3175">
                  <a:noFill/>
                </a:ln>
                <a:solidFill>
                  <a:schemeClr val="tx1">
                    <a:lumMod val="20000"/>
                    <a:lumOff val="80000"/>
                  </a:schemeClr>
                </a:solidFill>
                <a:latin typeface="Graphik" panose="020B0503030202060203" pitchFamily="34" charset="77"/>
                <a:cs typeface="Segoe UI" pitchFamily="34" charset="0"/>
              </a:rPr>
              <a:t>On-premises apps</a:t>
            </a:r>
            <a:endParaRPr lang="en-US" sz="1000">
              <a:solidFill>
                <a:schemeClr val="tx1">
                  <a:lumMod val="20000"/>
                  <a:lumOff val="80000"/>
                </a:schemeClr>
              </a:solidFill>
              <a:latin typeface="Graphik" panose="020B0503030202060203" pitchFamily="34" charset="77"/>
            </a:endParaRPr>
          </a:p>
        </p:txBody>
      </p:sp>
      <p:grpSp>
        <p:nvGrpSpPr>
          <p:cNvPr id="175" name="Group 174">
            <a:extLst>
              <a:ext uri="{FF2B5EF4-FFF2-40B4-BE49-F238E27FC236}">
                <a16:creationId xmlns:a16="http://schemas.microsoft.com/office/drawing/2014/main" id="{087A005F-9590-4B5E-A560-76A2BD6E224C}"/>
              </a:ext>
            </a:extLst>
          </p:cNvPr>
          <p:cNvGrpSpPr/>
          <p:nvPr/>
        </p:nvGrpSpPr>
        <p:grpSpPr>
          <a:xfrm>
            <a:off x="7751465" y="1354169"/>
            <a:ext cx="1847009" cy="1847008"/>
            <a:chOff x="2966508" y="1285011"/>
            <a:chExt cx="3535696" cy="3535694"/>
          </a:xfrm>
        </p:grpSpPr>
        <p:sp>
          <p:nvSpPr>
            <p:cNvPr id="176" name="Oval 175">
              <a:extLst>
                <a:ext uri="{FF2B5EF4-FFF2-40B4-BE49-F238E27FC236}">
                  <a16:creationId xmlns:a16="http://schemas.microsoft.com/office/drawing/2014/main" id="{12AABABF-127C-4DEF-8BF9-FCC0E1057FEB}"/>
                </a:ext>
              </a:extLst>
            </p:cNvPr>
            <p:cNvSpPr/>
            <p:nvPr/>
          </p:nvSpPr>
          <p:spPr bwMode="auto">
            <a:xfrm>
              <a:off x="2966508" y="1285011"/>
              <a:ext cx="3535696" cy="3535694"/>
            </a:xfrm>
            <a:prstGeom prst="ellipse">
              <a:avLst/>
            </a:prstGeom>
            <a:solidFill>
              <a:srgbClr val="F1F1F1"/>
            </a:solidFill>
            <a:ln w="12700" cap="flat" cmpd="sng" algn="ctr">
              <a:solidFill>
                <a:schemeClr val="accent1"/>
              </a:solidFill>
              <a:prstDash val="dash"/>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Graphik" panose="020B0503030202060203" pitchFamily="34" charset="77"/>
                <a:cs typeface="Segoe UI" pitchFamily="34" charset="0"/>
              </a:endParaRPr>
            </a:p>
          </p:txBody>
        </p:sp>
        <p:sp>
          <p:nvSpPr>
            <p:cNvPr id="177" name="TextBox 176">
              <a:extLst>
                <a:ext uri="{FF2B5EF4-FFF2-40B4-BE49-F238E27FC236}">
                  <a16:creationId xmlns:a16="http://schemas.microsoft.com/office/drawing/2014/main" id="{7562C773-CB34-41D8-AE2A-08DD8B7AD6E7}"/>
                </a:ext>
              </a:extLst>
            </p:cNvPr>
            <p:cNvSpPr txBox="1"/>
            <p:nvPr/>
          </p:nvSpPr>
          <p:spPr>
            <a:xfrm>
              <a:off x="3225589" y="3067192"/>
              <a:ext cx="2682910" cy="1402893"/>
            </a:xfrm>
            <a:prstGeom prst="rect">
              <a:avLst/>
            </a:prstGeom>
            <a:noFill/>
          </p:spPr>
          <p:txBody>
            <a:bodyPr wrap="none" lIns="179285" tIns="143428" rIns="179285" bIns="143428" rtlCol="0">
              <a:spAutoFit/>
            </a:bodyPr>
            <a:lstStyle/>
            <a:p>
              <a:pPr defTabSz="914102" fontAlgn="base">
                <a:lnSpc>
                  <a:spcPct val="90000"/>
                </a:lnSpc>
                <a:spcBef>
                  <a:spcPct val="0"/>
                </a:spcBef>
                <a:spcAft>
                  <a:spcPct val="0"/>
                </a:spcAft>
                <a:defRPr/>
              </a:pPr>
              <a:r>
                <a:rPr lang="en-US" sz="1600">
                  <a:solidFill>
                    <a:srgbClr val="1A1A1A"/>
                  </a:solidFill>
                  <a:latin typeface="Graphik" panose="020B0503030202060203" pitchFamily="34" charset="77"/>
                </a:rPr>
                <a:t>Azure Active</a:t>
              </a:r>
              <a:br>
                <a:rPr lang="en-US" sz="1600">
                  <a:solidFill>
                    <a:srgbClr val="1A1A1A"/>
                  </a:solidFill>
                  <a:latin typeface="Graphik" panose="020B0503030202060203" pitchFamily="34" charset="77"/>
                </a:rPr>
              </a:br>
              <a:r>
                <a:rPr lang="en-US" sz="1600">
                  <a:solidFill>
                    <a:srgbClr val="1A1A1A"/>
                  </a:solidFill>
                  <a:latin typeface="Graphik" panose="020B0503030202060203" pitchFamily="34" charset="77"/>
                </a:rPr>
                <a:t>Directory</a:t>
              </a:r>
            </a:p>
          </p:txBody>
        </p:sp>
        <p:sp>
          <p:nvSpPr>
            <p:cNvPr id="178" name="Freeform: Shape 177">
              <a:extLst>
                <a:ext uri="{FF2B5EF4-FFF2-40B4-BE49-F238E27FC236}">
                  <a16:creationId xmlns:a16="http://schemas.microsoft.com/office/drawing/2014/main" id="{6E8CED51-2C10-49B4-9E5E-89D6D2FCC385}"/>
                </a:ext>
              </a:extLst>
            </p:cNvPr>
            <p:cNvSpPr>
              <a:spLocks noChangeAspect="1"/>
            </p:cNvSpPr>
            <p:nvPr/>
          </p:nvSpPr>
          <p:spPr bwMode="auto">
            <a:xfrm flipV="1">
              <a:off x="4004684" y="1888360"/>
              <a:ext cx="1449175" cy="143980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600">
                <a:gradFill>
                  <a:gsLst>
                    <a:gs pos="0">
                      <a:srgbClr val="FFFFFF"/>
                    </a:gs>
                    <a:gs pos="100000">
                      <a:srgbClr val="FFFFFF"/>
                    </a:gs>
                  </a:gsLst>
                  <a:lin ang="5400000" scaled="0"/>
                </a:gradFill>
                <a:latin typeface="Graphik" panose="020B0503030202060203" pitchFamily="34" charset="77"/>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E97EA79-15CF-40F6-9B5C-B3270171EA1C}"/>
              </a:ext>
            </a:extLst>
          </p:cNvPr>
          <p:cNvGrpSpPr/>
          <p:nvPr/>
        </p:nvGrpSpPr>
        <p:grpSpPr>
          <a:xfrm>
            <a:off x="7549416" y="3069203"/>
            <a:ext cx="1726376" cy="731052"/>
            <a:chOff x="5862298" y="3050152"/>
            <a:chExt cx="1726376" cy="731052"/>
          </a:xfrm>
        </p:grpSpPr>
        <p:sp>
          <p:nvSpPr>
            <p:cNvPr id="134" name="Rectangle 133">
              <a:extLst>
                <a:ext uri="{FF2B5EF4-FFF2-40B4-BE49-F238E27FC236}">
                  <a16:creationId xmlns:a16="http://schemas.microsoft.com/office/drawing/2014/main" id="{5478757E-69B1-4AE1-BDA3-5B0878FB587F}"/>
                </a:ext>
              </a:extLst>
            </p:cNvPr>
            <p:cNvSpPr/>
            <p:nvPr/>
          </p:nvSpPr>
          <p:spPr>
            <a:xfrm>
              <a:off x="5862298" y="3248664"/>
              <a:ext cx="1011880" cy="523220"/>
            </a:xfrm>
            <a:prstGeom prst="rect">
              <a:avLst/>
            </a:prstGeom>
          </p:spPr>
          <p:txBody>
            <a:bodyPr wrap="none">
              <a:spAutoFit/>
            </a:bodyPr>
            <a:lstStyle/>
            <a:p>
              <a:pPr algn="r" defTabSz="914225">
                <a:defRPr/>
              </a:pPr>
              <a:r>
                <a:rPr lang="en-US" sz="1400" dirty="0">
                  <a:latin typeface="Graphik" panose="020B0503030202060203" pitchFamily="34" charset="77"/>
                </a:rPr>
                <a:t>Application</a:t>
              </a:r>
            </a:p>
            <a:p>
              <a:pPr algn="r" defTabSz="914225">
                <a:defRPr/>
              </a:pPr>
              <a:r>
                <a:rPr lang="en-US" sz="1400" dirty="0">
                  <a:latin typeface="Graphik" panose="020B0503030202060203" pitchFamily="34" charset="77"/>
                </a:rPr>
                <a:t>Proxy</a:t>
              </a:r>
            </a:p>
          </p:txBody>
        </p:sp>
        <p:grpSp>
          <p:nvGrpSpPr>
            <p:cNvPr id="21" name="Group 20">
              <a:extLst>
                <a:ext uri="{FF2B5EF4-FFF2-40B4-BE49-F238E27FC236}">
                  <a16:creationId xmlns:a16="http://schemas.microsoft.com/office/drawing/2014/main" id="{C26B1077-FCB8-4D27-AE16-10EA823EB29A}"/>
                </a:ext>
              </a:extLst>
            </p:cNvPr>
            <p:cNvGrpSpPr/>
            <p:nvPr/>
          </p:nvGrpSpPr>
          <p:grpSpPr>
            <a:xfrm>
              <a:off x="6857622" y="3050152"/>
              <a:ext cx="731052" cy="731052"/>
              <a:chOff x="9447675" y="7560734"/>
              <a:chExt cx="731052" cy="731052"/>
            </a:xfrm>
          </p:grpSpPr>
          <p:sp>
            <p:nvSpPr>
              <p:cNvPr id="179" name="Oval 178">
                <a:extLst>
                  <a:ext uri="{FF2B5EF4-FFF2-40B4-BE49-F238E27FC236}">
                    <a16:creationId xmlns:a16="http://schemas.microsoft.com/office/drawing/2014/main" id="{0F185226-2374-4996-A586-6317283DEDBE}"/>
                  </a:ext>
                </a:extLst>
              </p:cNvPr>
              <p:cNvSpPr/>
              <p:nvPr/>
            </p:nvSpPr>
            <p:spPr bwMode="auto">
              <a:xfrm>
                <a:off x="9447675" y="7560734"/>
                <a:ext cx="731052" cy="731052"/>
              </a:xfrm>
              <a:prstGeom prst="ellipse">
                <a:avLst/>
              </a:prstGeom>
              <a:solidFill>
                <a:srgbClr val="FFFFFF"/>
              </a:solidFill>
              <a:ln w="12700" cap="flat" cmpd="sng" algn="ctr">
                <a:solidFill>
                  <a:schemeClr val="accent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defRPr/>
                </a:pPr>
                <a:endParaRPr lang="en-US" sz="1600">
                  <a:latin typeface="Graphik" panose="020B0503030202060203" pitchFamily="34" charset="77"/>
                  <a:cs typeface="Segoe UI" pitchFamily="34" charset="0"/>
                </a:endParaRPr>
              </a:p>
            </p:txBody>
          </p:sp>
          <p:grpSp>
            <p:nvGrpSpPr>
              <p:cNvPr id="20" name="Group 19">
                <a:extLst>
                  <a:ext uri="{FF2B5EF4-FFF2-40B4-BE49-F238E27FC236}">
                    <a16:creationId xmlns:a16="http://schemas.microsoft.com/office/drawing/2014/main" id="{88EF64D6-C018-4780-9E3B-6F632E7CA5A8}"/>
                  </a:ext>
                </a:extLst>
              </p:cNvPr>
              <p:cNvGrpSpPr>
                <a:grpSpLocks noChangeAspect="1"/>
              </p:cNvGrpSpPr>
              <p:nvPr/>
            </p:nvGrpSpPr>
            <p:grpSpPr>
              <a:xfrm>
                <a:off x="9665798" y="7763135"/>
                <a:ext cx="328674" cy="326249"/>
                <a:chOff x="1755460" y="5146971"/>
                <a:chExt cx="1436557" cy="1425957"/>
              </a:xfrm>
            </p:grpSpPr>
            <p:grpSp>
              <p:nvGrpSpPr>
                <p:cNvPr id="13" name="Group 12">
                  <a:extLst>
                    <a:ext uri="{FF2B5EF4-FFF2-40B4-BE49-F238E27FC236}">
                      <a16:creationId xmlns:a16="http://schemas.microsoft.com/office/drawing/2014/main" id="{936CE43C-93B8-4A50-83C3-2B12C3E7E553}"/>
                    </a:ext>
                  </a:extLst>
                </p:cNvPr>
                <p:cNvGrpSpPr/>
                <p:nvPr/>
              </p:nvGrpSpPr>
              <p:grpSpPr>
                <a:xfrm>
                  <a:off x="1755460" y="5146971"/>
                  <a:ext cx="1294116" cy="1294201"/>
                  <a:chOff x="2603595" y="5146971"/>
                  <a:chExt cx="1294116" cy="1294201"/>
                </a:xfrm>
              </p:grpSpPr>
              <p:sp>
                <p:nvSpPr>
                  <p:cNvPr id="8" name="Rectangle 7">
                    <a:extLst>
                      <a:ext uri="{FF2B5EF4-FFF2-40B4-BE49-F238E27FC236}">
                        <a16:creationId xmlns:a16="http://schemas.microsoft.com/office/drawing/2014/main" id="{FD20BC6D-174B-431E-B955-B2236C4ABEE7}"/>
                      </a:ext>
                    </a:extLst>
                  </p:cNvPr>
                  <p:cNvSpPr/>
                  <p:nvPr/>
                </p:nvSpPr>
                <p:spPr bwMode="auto">
                  <a:xfrm>
                    <a:off x="2603595"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1" name="Rectangle 160">
                    <a:extLst>
                      <a:ext uri="{FF2B5EF4-FFF2-40B4-BE49-F238E27FC236}">
                        <a16:creationId xmlns:a16="http://schemas.microsoft.com/office/drawing/2014/main" id="{A1A4F82A-725E-48D9-8BEE-8B4D7F0AF635}"/>
                      </a:ext>
                    </a:extLst>
                  </p:cNvPr>
                  <p:cNvSpPr/>
                  <p:nvPr/>
                </p:nvSpPr>
                <p:spPr bwMode="auto">
                  <a:xfrm>
                    <a:off x="30609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2" name="Rectangle 161">
                    <a:extLst>
                      <a:ext uri="{FF2B5EF4-FFF2-40B4-BE49-F238E27FC236}">
                        <a16:creationId xmlns:a16="http://schemas.microsoft.com/office/drawing/2014/main" id="{713C53B5-0BAF-4B96-8F49-F045C79BFC0B}"/>
                      </a:ext>
                    </a:extLst>
                  </p:cNvPr>
                  <p:cNvSpPr/>
                  <p:nvPr/>
                </p:nvSpPr>
                <p:spPr bwMode="auto">
                  <a:xfrm>
                    <a:off x="3518394" y="5146971"/>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4" name="Rectangle 163">
                    <a:extLst>
                      <a:ext uri="{FF2B5EF4-FFF2-40B4-BE49-F238E27FC236}">
                        <a16:creationId xmlns:a16="http://schemas.microsoft.com/office/drawing/2014/main" id="{459BE57D-9B71-4BF6-8204-7B8D72BE8DAB}"/>
                      </a:ext>
                    </a:extLst>
                  </p:cNvPr>
                  <p:cNvSpPr/>
                  <p:nvPr/>
                </p:nvSpPr>
                <p:spPr bwMode="auto">
                  <a:xfrm>
                    <a:off x="2603595"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5" name="Rectangle 164">
                    <a:extLst>
                      <a:ext uri="{FF2B5EF4-FFF2-40B4-BE49-F238E27FC236}">
                        <a16:creationId xmlns:a16="http://schemas.microsoft.com/office/drawing/2014/main" id="{85D919C9-49B7-48CE-9996-4DC11DC100AC}"/>
                      </a:ext>
                    </a:extLst>
                  </p:cNvPr>
                  <p:cNvSpPr/>
                  <p:nvPr/>
                </p:nvSpPr>
                <p:spPr bwMode="auto">
                  <a:xfrm>
                    <a:off x="30609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6" name="Rectangle 165">
                    <a:extLst>
                      <a:ext uri="{FF2B5EF4-FFF2-40B4-BE49-F238E27FC236}">
                        <a16:creationId xmlns:a16="http://schemas.microsoft.com/office/drawing/2014/main" id="{46B897CA-EAE4-4178-9B30-88708DB0EF0B}"/>
                      </a:ext>
                    </a:extLst>
                  </p:cNvPr>
                  <p:cNvSpPr/>
                  <p:nvPr/>
                </p:nvSpPr>
                <p:spPr bwMode="auto">
                  <a:xfrm>
                    <a:off x="3518394" y="5604413"/>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8" name="Rectangle 167">
                    <a:extLst>
                      <a:ext uri="{FF2B5EF4-FFF2-40B4-BE49-F238E27FC236}">
                        <a16:creationId xmlns:a16="http://schemas.microsoft.com/office/drawing/2014/main" id="{63B042D6-8770-40DF-8168-0CD5DCBF52B2}"/>
                      </a:ext>
                    </a:extLst>
                  </p:cNvPr>
                  <p:cNvSpPr/>
                  <p:nvPr/>
                </p:nvSpPr>
                <p:spPr bwMode="auto">
                  <a:xfrm>
                    <a:off x="2603595"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69" name="Rectangle 168">
                    <a:extLst>
                      <a:ext uri="{FF2B5EF4-FFF2-40B4-BE49-F238E27FC236}">
                        <a16:creationId xmlns:a16="http://schemas.microsoft.com/office/drawing/2014/main" id="{55E4650C-3482-478D-8AC0-BC8F637872B4}"/>
                      </a:ext>
                    </a:extLst>
                  </p:cNvPr>
                  <p:cNvSpPr/>
                  <p:nvPr/>
                </p:nvSpPr>
                <p:spPr bwMode="auto">
                  <a:xfrm>
                    <a:off x="30609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70" name="Rectangle 169">
                    <a:extLst>
                      <a:ext uri="{FF2B5EF4-FFF2-40B4-BE49-F238E27FC236}">
                        <a16:creationId xmlns:a16="http://schemas.microsoft.com/office/drawing/2014/main" id="{AC6AF1F0-C4FE-4791-9DC6-64FC0D4EC007}"/>
                      </a:ext>
                    </a:extLst>
                  </p:cNvPr>
                  <p:cNvSpPr/>
                  <p:nvPr/>
                </p:nvSpPr>
                <p:spPr bwMode="auto">
                  <a:xfrm>
                    <a:off x="3518394" y="6061855"/>
                    <a:ext cx="379317" cy="37931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grpSp>
            <p:grpSp>
              <p:nvGrpSpPr>
                <p:cNvPr id="19" name="Group 18">
                  <a:extLst>
                    <a:ext uri="{FF2B5EF4-FFF2-40B4-BE49-F238E27FC236}">
                      <a16:creationId xmlns:a16="http://schemas.microsoft.com/office/drawing/2014/main" id="{58C5B979-3239-418B-94F8-67F988E16775}"/>
                    </a:ext>
                  </a:extLst>
                </p:cNvPr>
                <p:cNvGrpSpPr/>
                <p:nvPr/>
              </p:nvGrpSpPr>
              <p:grpSpPr>
                <a:xfrm>
                  <a:off x="2080089" y="5461000"/>
                  <a:ext cx="1111928" cy="1111928"/>
                  <a:chOff x="2186566" y="5567476"/>
                  <a:chExt cx="898973" cy="898975"/>
                </a:xfrm>
              </p:grpSpPr>
              <p:sp>
                <p:nvSpPr>
                  <p:cNvPr id="17" name="Rectangle: Rounded Corners 16">
                    <a:extLst>
                      <a:ext uri="{FF2B5EF4-FFF2-40B4-BE49-F238E27FC236}">
                        <a16:creationId xmlns:a16="http://schemas.microsoft.com/office/drawing/2014/main" id="{4DA9227A-EE09-423C-ACC5-2FCF66EB11BA}"/>
                      </a:ext>
                    </a:extLst>
                  </p:cNvPr>
                  <p:cNvSpPr/>
                  <p:nvPr/>
                </p:nvSpPr>
                <p:spPr bwMode="auto">
                  <a:xfrm rot="2700000">
                    <a:off x="2194580" y="5575492"/>
                    <a:ext cx="882944" cy="882944"/>
                  </a:xfrm>
                  <a:prstGeom prst="roundRect">
                    <a:avLst>
                      <a:gd name="adj" fmla="val 12391"/>
                    </a:avLst>
                  </a:prstGeom>
                  <a:solidFill>
                    <a:srgbClr val="B5D234"/>
                  </a:solidFill>
                  <a:ln>
                    <a:noFill/>
                  </a:ln>
                </p:spPr>
                <p:style>
                  <a:lnRef idx="0">
                    <a:scrgbClr r="0" g="0" b="0"/>
                  </a:lnRef>
                  <a:fillRef idx="0">
                    <a:scrgbClr r="0" g="0" b="0"/>
                  </a:fillRef>
                  <a:effectRef idx="0">
                    <a:scrgbClr r="0" g="0" b="0"/>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grpSp>
                <p:nvGrpSpPr>
                  <p:cNvPr id="16" name="Group 15">
                    <a:extLst>
                      <a:ext uri="{FF2B5EF4-FFF2-40B4-BE49-F238E27FC236}">
                        <a16:creationId xmlns:a16="http://schemas.microsoft.com/office/drawing/2014/main" id="{AC3D3ED0-B9A6-426E-A000-5BCED0B7FF52}"/>
                      </a:ext>
                    </a:extLst>
                  </p:cNvPr>
                  <p:cNvGrpSpPr/>
                  <p:nvPr/>
                </p:nvGrpSpPr>
                <p:grpSpPr>
                  <a:xfrm>
                    <a:off x="2186566" y="5876255"/>
                    <a:ext cx="898973" cy="281418"/>
                    <a:chOff x="3442849" y="5209407"/>
                    <a:chExt cx="823114" cy="189432"/>
                  </a:xfrm>
                  <a:solidFill>
                    <a:schemeClr val="bg1"/>
                  </a:solidFill>
                </p:grpSpPr>
                <p:sp>
                  <p:nvSpPr>
                    <p:cNvPr id="14" name="Arrow: Right 13">
                      <a:extLst>
                        <a:ext uri="{FF2B5EF4-FFF2-40B4-BE49-F238E27FC236}">
                          <a16:creationId xmlns:a16="http://schemas.microsoft.com/office/drawing/2014/main" id="{D0994180-F663-461C-8DEB-40FBBD71C5F8}"/>
                        </a:ext>
                      </a:extLst>
                    </p:cNvPr>
                    <p:cNvSpPr/>
                    <p:nvPr/>
                  </p:nvSpPr>
                  <p:spPr bwMode="auto">
                    <a:xfrm>
                      <a:off x="3442849" y="5209407"/>
                      <a:ext cx="334896" cy="189432"/>
                    </a:xfrm>
                    <a:prstGeom prst="rightArrow">
                      <a:avLst>
                        <a:gd name="adj1" fmla="val 33076"/>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72" name="Arrow: Right 171">
                      <a:extLst>
                        <a:ext uri="{FF2B5EF4-FFF2-40B4-BE49-F238E27FC236}">
                          <a16:creationId xmlns:a16="http://schemas.microsoft.com/office/drawing/2014/main" id="{EB0FE92B-1676-4027-8C6E-558A8D708630}"/>
                        </a:ext>
                      </a:extLst>
                    </p:cNvPr>
                    <p:cNvSpPr/>
                    <p:nvPr/>
                  </p:nvSpPr>
                  <p:spPr bwMode="auto">
                    <a:xfrm flipH="1">
                      <a:off x="3931067" y="5209407"/>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grpSp>
              <p:grpSp>
                <p:nvGrpSpPr>
                  <p:cNvPr id="15" name="Group 14">
                    <a:extLst>
                      <a:ext uri="{FF2B5EF4-FFF2-40B4-BE49-F238E27FC236}">
                        <a16:creationId xmlns:a16="http://schemas.microsoft.com/office/drawing/2014/main" id="{40514961-3543-4F06-9D37-3C54434649AC}"/>
                      </a:ext>
                    </a:extLst>
                  </p:cNvPr>
                  <p:cNvGrpSpPr/>
                  <p:nvPr/>
                </p:nvGrpSpPr>
                <p:grpSpPr>
                  <a:xfrm rot="16200000">
                    <a:off x="2186565" y="5876254"/>
                    <a:ext cx="898975" cy="281420"/>
                    <a:chOff x="3642790" y="5361808"/>
                    <a:chExt cx="823116" cy="189433"/>
                  </a:xfrm>
                  <a:solidFill>
                    <a:schemeClr val="bg1"/>
                  </a:solidFill>
                </p:grpSpPr>
                <p:sp>
                  <p:nvSpPr>
                    <p:cNvPr id="173" name="Arrow: Right 172">
                      <a:extLst>
                        <a:ext uri="{FF2B5EF4-FFF2-40B4-BE49-F238E27FC236}">
                          <a16:creationId xmlns:a16="http://schemas.microsoft.com/office/drawing/2014/main" id="{30F4FAAD-8FA7-4B99-AAD1-1FC22C051DFF}"/>
                        </a:ext>
                      </a:extLst>
                    </p:cNvPr>
                    <p:cNvSpPr/>
                    <p:nvPr/>
                  </p:nvSpPr>
                  <p:spPr bwMode="auto">
                    <a:xfrm rot="10800000" flipV="1">
                      <a:off x="3642790" y="5361808"/>
                      <a:ext cx="334896" cy="189432"/>
                    </a:xfrm>
                    <a:prstGeom prst="rightArrow">
                      <a:avLst>
                        <a:gd name="adj1" fmla="val 30820"/>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sp>
                  <p:nvSpPr>
                    <p:cNvPr id="174" name="Arrow: Right 173">
                      <a:extLst>
                        <a:ext uri="{FF2B5EF4-FFF2-40B4-BE49-F238E27FC236}">
                          <a16:creationId xmlns:a16="http://schemas.microsoft.com/office/drawing/2014/main" id="{36FAC00B-1F83-483B-A62A-9B05A4E821D4}"/>
                        </a:ext>
                      </a:extLst>
                    </p:cNvPr>
                    <p:cNvSpPr/>
                    <p:nvPr/>
                  </p:nvSpPr>
                  <p:spPr bwMode="auto">
                    <a:xfrm rot="10800000" flipH="1" flipV="1">
                      <a:off x="4131010" y="5361809"/>
                      <a:ext cx="334896" cy="189432"/>
                    </a:xfrm>
                    <a:prstGeom prst="rightArrow">
                      <a:avLst>
                        <a:gd name="adj1" fmla="val 31948"/>
                        <a:gd name="adj2" fmla="val 50000"/>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solidFill>
                          <a:schemeClr val="tx1"/>
                        </a:solidFill>
                        <a:latin typeface="Graphik" panose="020B0503030202060203" pitchFamily="34" charset="77"/>
                      </a:endParaRPr>
                    </a:p>
                  </p:txBody>
                </p:sp>
              </p:grpSp>
            </p:grpSp>
          </p:grpSp>
        </p:grpSp>
      </p:grpSp>
      <p:sp>
        <p:nvSpPr>
          <p:cNvPr id="146" name="Rectangle 145">
            <a:extLst>
              <a:ext uri="{FF2B5EF4-FFF2-40B4-BE49-F238E27FC236}">
                <a16:creationId xmlns:a16="http://schemas.microsoft.com/office/drawing/2014/main" id="{7C9DF970-4DD3-4D46-AB8E-3B8CB1A256E3}"/>
              </a:ext>
            </a:extLst>
          </p:cNvPr>
          <p:cNvSpPr/>
          <p:nvPr/>
        </p:nvSpPr>
        <p:spPr>
          <a:xfrm>
            <a:off x="10367099" y="2607614"/>
            <a:ext cx="1179425" cy="523220"/>
          </a:xfrm>
          <a:prstGeom prst="rect">
            <a:avLst/>
          </a:prstGeom>
        </p:spPr>
        <p:txBody>
          <a:bodyPr wrap="none">
            <a:spAutoFit/>
          </a:bodyPr>
          <a:lstStyle/>
          <a:p>
            <a:pPr defTabSz="914225">
              <a:defRPr/>
            </a:pPr>
            <a:r>
              <a:rPr lang="en-US" sz="1400" dirty="0">
                <a:latin typeface="Graphik" panose="020B0503030202060203" pitchFamily="34" charset="77"/>
              </a:rPr>
              <a:t>Azure or </a:t>
            </a:r>
            <a:br>
              <a:rPr lang="en-US" sz="1400" dirty="0">
                <a:latin typeface="Graphik" panose="020B0503030202060203" pitchFamily="34" charset="77"/>
              </a:rPr>
            </a:br>
            <a:r>
              <a:rPr lang="en-US" sz="1400" dirty="0">
                <a:latin typeface="Graphik" panose="020B0503030202060203" pitchFamily="34" charset="77"/>
              </a:rPr>
              <a:t>3</a:t>
            </a:r>
            <a:r>
              <a:rPr lang="en-US" sz="1400" baseline="30000" dirty="0">
                <a:latin typeface="Graphik" panose="020B0503030202060203" pitchFamily="34" charset="77"/>
              </a:rPr>
              <a:t>rd</a:t>
            </a:r>
            <a:r>
              <a:rPr lang="en-US" sz="1400" dirty="0">
                <a:latin typeface="Graphik" panose="020B0503030202060203" pitchFamily="34" charset="77"/>
              </a:rPr>
              <a:t> Party IaaS </a:t>
            </a:r>
          </a:p>
        </p:txBody>
      </p:sp>
      <p:grpSp>
        <p:nvGrpSpPr>
          <p:cNvPr id="27" name="Group 26">
            <a:extLst>
              <a:ext uri="{FF2B5EF4-FFF2-40B4-BE49-F238E27FC236}">
                <a16:creationId xmlns:a16="http://schemas.microsoft.com/office/drawing/2014/main" id="{0FA93408-18FD-468F-8354-47EA6C08C599}"/>
              </a:ext>
            </a:extLst>
          </p:cNvPr>
          <p:cNvGrpSpPr/>
          <p:nvPr/>
        </p:nvGrpSpPr>
        <p:grpSpPr>
          <a:xfrm>
            <a:off x="10092926" y="1313130"/>
            <a:ext cx="1759356" cy="1281428"/>
            <a:chOff x="9653975" y="4046419"/>
            <a:chExt cx="1759356" cy="1281428"/>
          </a:xfrm>
        </p:grpSpPr>
        <p:grpSp>
          <p:nvGrpSpPr>
            <p:cNvPr id="26" name="Group 25">
              <a:extLst>
                <a:ext uri="{FF2B5EF4-FFF2-40B4-BE49-F238E27FC236}">
                  <a16:creationId xmlns:a16="http://schemas.microsoft.com/office/drawing/2014/main" id="{4F5C531D-1102-4511-931F-840C8C0086DA}"/>
                </a:ext>
              </a:extLst>
            </p:cNvPr>
            <p:cNvGrpSpPr/>
            <p:nvPr/>
          </p:nvGrpSpPr>
          <p:grpSpPr>
            <a:xfrm>
              <a:off x="9653975" y="4046419"/>
              <a:ext cx="1759356" cy="1281428"/>
              <a:chOff x="9653975" y="4046419"/>
              <a:chExt cx="1759356" cy="1281428"/>
            </a:xfrm>
          </p:grpSpPr>
          <p:sp>
            <p:nvSpPr>
              <p:cNvPr id="101" name="Freeform 38">
                <a:extLst>
                  <a:ext uri="{FF2B5EF4-FFF2-40B4-BE49-F238E27FC236}">
                    <a16:creationId xmlns:a16="http://schemas.microsoft.com/office/drawing/2014/main" id="{CE81BBA5-0949-4B81-B10A-C27EA4531680}"/>
                  </a:ext>
                </a:extLst>
              </p:cNvPr>
              <p:cNvSpPr>
                <a:spLocks/>
              </p:cNvSpPr>
              <p:nvPr/>
            </p:nvSpPr>
            <p:spPr bwMode="auto">
              <a:xfrm>
                <a:off x="9883628" y="4046419"/>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75000"/>
                </a:schemeClr>
              </a:solidFill>
              <a:ln>
                <a:solidFill>
                  <a:srgbClr val="0078D7"/>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ysClr val="windowText" lastClr="000000"/>
                  </a:solidFill>
                  <a:latin typeface="Graphik" panose="020B0503030202060203" pitchFamily="34" charset="77"/>
                </a:endParaRPr>
              </a:p>
            </p:txBody>
          </p:sp>
          <p:sp>
            <p:nvSpPr>
              <p:cNvPr id="102" name="Freeform 38">
                <a:extLst>
                  <a:ext uri="{FF2B5EF4-FFF2-40B4-BE49-F238E27FC236}">
                    <a16:creationId xmlns:a16="http://schemas.microsoft.com/office/drawing/2014/main" id="{D412D301-6E54-4F8F-AFE9-B4DDDE1B2411}"/>
                  </a:ext>
                </a:extLst>
              </p:cNvPr>
              <p:cNvSpPr>
                <a:spLocks/>
              </p:cNvSpPr>
              <p:nvPr/>
            </p:nvSpPr>
            <p:spPr bwMode="auto">
              <a:xfrm>
                <a:off x="9768801" y="4184203"/>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chemeClr val="bg2">
                  <a:lumMod val="90000"/>
                </a:schemeClr>
              </a:solidFill>
              <a:ln>
                <a:solidFill>
                  <a:srgbClr val="0078D7"/>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ysClr val="windowText" lastClr="000000"/>
                  </a:solidFill>
                  <a:latin typeface="Graphik" panose="020B0503030202060203" pitchFamily="34" charset="77"/>
                </a:endParaRPr>
              </a:p>
            </p:txBody>
          </p:sp>
          <p:sp>
            <p:nvSpPr>
              <p:cNvPr id="184" name="Freeform 38">
                <a:extLst>
                  <a:ext uri="{FF2B5EF4-FFF2-40B4-BE49-F238E27FC236}">
                    <a16:creationId xmlns:a16="http://schemas.microsoft.com/office/drawing/2014/main" id="{92E3E3BE-9841-4E7D-A18C-489F510ED3BE}"/>
                  </a:ext>
                </a:extLst>
              </p:cNvPr>
              <p:cNvSpPr>
                <a:spLocks/>
              </p:cNvSpPr>
              <p:nvPr/>
            </p:nvSpPr>
            <p:spPr bwMode="auto">
              <a:xfrm>
                <a:off x="9653975" y="4321986"/>
                <a:ext cx="1529703" cy="100586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78D7"/>
                </a:solidFill>
              </a:ln>
            </p:spPr>
            <p:txBody>
              <a:bodyPr vert="horz" wrap="square" lIns="91427" tIns="45713" rIns="91427" bIns="45713" numCol="1" anchor="t" anchorCtr="0" compatLnSpc="1">
                <a:prstTxWarp prst="textNoShape">
                  <a:avLst/>
                </a:prstTxWarp>
              </a:bodyPr>
              <a:lstStyle/>
              <a:p>
                <a:pPr defTabSz="914225">
                  <a:defRPr/>
                </a:pPr>
                <a:endParaRPr lang="en-US" sz="1800">
                  <a:solidFill>
                    <a:sysClr val="windowText" lastClr="000000"/>
                  </a:solidFill>
                  <a:latin typeface="Graphik" panose="020B0503030202060203" pitchFamily="34" charset="77"/>
                </a:endParaRPr>
              </a:p>
            </p:txBody>
          </p:sp>
        </p:grpSp>
        <p:pic>
          <p:nvPicPr>
            <p:cNvPr id="183" name="Picture 2" descr="https://azure.microsoft.com/svghandler/preview/?width=600&amp;amp;height=315">
              <a:extLst>
                <a:ext uri="{FF2B5EF4-FFF2-40B4-BE49-F238E27FC236}">
                  <a16:creationId xmlns:a16="http://schemas.microsoft.com/office/drawing/2014/main" id="{8F0AA169-F4E3-45C3-8D4C-281F7DE9DF5B}"/>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0092597" y="4603155"/>
              <a:ext cx="652458" cy="5132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85" name="Connector: Elbow 148">
            <a:extLst>
              <a:ext uri="{FF2B5EF4-FFF2-40B4-BE49-F238E27FC236}">
                <a16:creationId xmlns:a16="http://schemas.microsoft.com/office/drawing/2014/main" id="{1B5CAB83-99E5-4DBF-B938-6502F709B08F}"/>
              </a:ext>
            </a:extLst>
          </p:cNvPr>
          <p:cNvCxnSpPr>
            <a:cxnSpLocks/>
            <a:stCxn id="143" idx="6"/>
          </p:cNvCxnSpPr>
          <p:nvPr/>
        </p:nvCxnSpPr>
        <p:spPr>
          <a:xfrm flipV="1">
            <a:off x="10003854" y="2607666"/>
            <a:ext cx="278260" cy="220057"/>
          </a:xfrm>
          <a:prstGeom prst="straightConnector1">
            <a:avLst/>
          </a:prstGeom>
          <a:noFill/>
          <a:ln w="15875" cap="flat" cmpd="sng" algn="ctr">
            <a:solidFill>
              <a:schemeClr val="tx1">
                <a:lumMod val="20000"/>
                <a:lumOff val="80000"/>
              </a:schemeClr>
            </a:solidFill>
            <a:prstDash val="sysDash"/>
            <a:miter lim="800000"/>
            <a:headEnd type="none" w="med" len="med"/>
            <a:tailEnd type="arrow" w="med" len="med"/>
          </a:ln>
          <a:effectLst/>
        </p:spPr>
      </p:cxnSp>
      <p:sp>
        <p:nvSpPr>
          <p:cNvPr id="186" name="Text Placeholder 2">
            <a:extLst>
              <a:ext uri="{FF2B5EF4-FFF2-40B4-BE49-F238E27FC236}">
                <a16:creationId xmlns:a16="http://schemas.microsoft.com/office/drawing/2014/main" id="{BFE8E77C-2309-4EBF-8B9B-20929A5F4BE6}"/>
              </a:ext>
            </a:extLst>
          </p:cNvPr>
          <p:cNvSpPr txBox="1">
            <a:spLocks/>
          </p:cNvSpPr>
          <p:nvPr/>
        </p:nvSpPr>
        <p:spPr>
          <a:xfrm>
            <a:off x="2704539" y="5966722"/>
            <a:ext cx="731520"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90000"/>
              </a:lnSpc>
              <a:spcBef>
                <a:spcPts val="1200"/>
              </a:spcBef>
              <a:defRPr/>
            </a:pPr>
            <a:r>
              <a:rPr lang="en-US" spc="-50">
                <a:solidFill>
                  <a:srgbClr val="0078D4"/>
                </a:solidFill>
                <a:latin typeface="Graphik" panose="020B0503030202060203" pitchFamily="34" charset="77"/>
              </a:rPr>
              <a:t>VPN</a:t>
            </a:r>
            <a:endParaRPr lang="en-US" sz="2400" spc="-50">
              <a:solidFill>
                <a:srgbClr val="0078D4"/>
              </a:solidFill>
              <a:latin typeface="Graphik" panose="020B0503030202060203" pitchFamily="34" charset="77"/>
            </a:endParaRPr>
          </a:p>
        </p:txBody>
      </p:sp>
      <p:sp>
        <p:nvSpPr>
          <p:cNvPr id="5" name="&quot;Not Allowed&quot; Symbol 4">
            <a:extLst>
              <a:ext uri="{FF2B5EF4-FFF2-40B4-BE49-F238E27FC236}">
                <a16:creationId xmlns:a16="http://schemas.microsoft.com/office/drawing/2014/main" id="{4823BB23-54BB-4C07-B700-C400E2FB6BFA}"/>
              </a:ext>
            </a:extLst>
          </p:cNvPr>
          <p:cNvSpPr/>
          <p:nvPr/>
        </p:nvSpPr>
        <p:spPr bwMode="auto">
          <a:xfrm>
            <a:off x="2169719" y="4845172"/>
            <a:ext cx="1801160" cy="1801160"/>
          </a:xfrm>
          <a:prstGeom prst="noSmoking">
            <a:avLst>
              <a:gd name="adj" fmla="val 5115"/>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1600">
              <a:gradFill>
                <a:gsLst>
                  <a:gs pos="40075">
                    <a:srgbClr val="FFFFFF"/>
                  </a:gs>
                  <a:gs pos="30000">
                    <a:srgbClr val="FFFFFF"/>
                  </a:gs>
                </a:gsLst>
                <a:lin ang="5400000" scaled="0"/>
              </a:gradFill>
              <a:latin typeface="Graphik" panose="020B0503030202060203" pitchFamily="34" charset="77"/>
            </a:endParaRPr>
          </a:p>
        </p:txBody>
      </p:sp>
    </p:spTree>
    <p:extLst>
      <p:ext uri="{BB962C8B-B14F-4D97-AF65-F5344CB8AC3E}">
        <p14:creationId xmlns:p14="http://schemas.microsoft.com/office/powerpoint/2010/main" val="6997126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6"/>
                                        </p:tgtEl>
                                        <p:attrNameLst>
                                          <p:attrName>style.visibility</p:attrName>
                                        </p:attrNameLst>
                                      </p:cBhvr>
                                      <p:to>
                                        <p:strVal val="visible"/>
                                      </p:to>
                                    </p:set>
                                    <p:animEffect transition="in" filter="fade">
                                      <p:cBhvr>
                                        <p:cTn id="7" dur="500"/>
                                        <p:tgtEl>
                                          <p:spTgt spid="18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6">
            <a:extLst>
              <a:ext uri="{FF2B5EF4-FFF2-40B4-BE49-F238E27FC236}">
                <a16:creationId xmlns:a16="http://schemas.microsoft.com/office/drawing/2014/main" id="{DB031374-1169-4FC0-AAE8-05BB4A67021B}"/>
              </a:ext>
            </a:extLst>
          </p:cNvPr>
          <p:cNvGrpSpPr/>
          <p:nvPr/>
        </p:nvGrpSpPr>
        <p:grpSpPr>
          <a:xfrm>
            <a:off x="10267375" y="729388"/>
            <a:ext cx="1737360" cy="1005840"/>
            <a:chOff x="10206697" y="264320"/>
            <a:chExt cx="1737360" cy="1005840"/>
          </a:xfrm>
        </p:grpSpPr>
        <p:sp>
          <p:nvSpPr>
            <p:cNvPr id="228" name="Rectangle 227">
              <a:extLst>
                <a:ext uri="{FF2B5EF4-FFF2-40B4-BE49-F238E27FC236}">
                  <a16:creationId xmlns:a16="http://schemas.microsoft.com/office/drawing/2014/main" id="{022C49D0-0993-45B0-8613-AA602FCBE56D}"/>
                </a:ext>
              </a:extLst>
            </p:cNvPr>
            <p:cNvSpPr/>
            <p:nvPr/>
          </p:nvSpPr>
          <p:spPr bwMode="auto">
            <a:xfrm>
              <a:off x="1020669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Conditional Access</a:t>
              </a:r>
            </a:p>
          </p:txBody>
        </p:sp>
        <p:pic>
          <p:nvPicPr>
            <p:cNvPr id="229" name="Picture 228">
              <a:extLst>
                <a:ext uri="{FF2B5EF4-FFF2-40B4-BE49-F238E27FC236}">
                  <a16:creationId xmlns:a16="http://schemas.microsoft.com/office/drawing/2014/main" id="{4F4297E9-4CD0-43C3-B92E-6474F11B74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56620" y="538640"/>
              <a:ext cx="457200" cy="457200"/>
            </a:xfrm>
            <a:prstGeom prst="rect">
              <a:avLst/>
            </a:prstGeom>
          </p:spPr>
        </p:pic>
      </p:grpSp>
      <p:grpSp>
        <p:nvGrpSpPr>
          <p:cNvPr id="230" name="Group 229">
            <a:extLst>
              <a:ext uri="{FF2B5EF4-FFF2-40B4-BE49-F238E27FC236}">
                <a16:creationId xmlns:a16="http://schemas.microsoft.com/office/drawing/2014/main" id="{EF94E544-3A8F-4C7A-A4E9-4160710C7AB5}"/>
              </a:ext>
            </a:extLst>
          </p:cNvPr>
          <p:cNvGrpSpPr/>
          <p:nvPr/>
        </p:nvGrpSpPr>
        <p:grpSpPr>
          <a:xfrm>
            <a:off x="10267375" y="1793193"/>
            <a:ext cx="1737360" cy="1005840"/>
            <a:chOff x="10206697" y="1328125"/>
            <a:chExt cx="1737360" cy="1005840"/>
          </a:xfrm>
        </p:grpSpPr>
        <p:sp>
          <p:nvSpPr>
            <p:cNvPr id="231" name="Rectangle 230">
              <a:extLst>
                <a:ext uri="{FF2B5EF4-FFF2-40B4-BE49-F238E27FC236}">
                  <a16:creationId xmlns:a16="http://schemas.microsoft.com/office/drawing/2014/main" id="{F133365E-32D4-4DB2-ACFD-5A0AEB86B930}"/>
                </a:ext>
              </a:extLst>
            </p:cNvPr>
            <p:cNvSpPr/>
            <p:nvPr/>
          </p:nvSpPr>
          <p:spPr bwMode="auto">
            <a:xfrm>
              <a:off x="1020669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Multi-Factor Authentication</a:t>
              </a:r>
            </a:p>
          </p:txBody>
        </p:sp>
        <p:pic>
          <p:nvPicPr>
            <p:cNvPr id="232" name="Picture 231">
              <a:extLst>
                <a:ext uri="{FF2B5EF4-FFF2-40B4-BE49-F238E27FC236}">
                  <a16:creationId xmlns:a16="http://schemas.microsoft.com/office/drawing/2014/main" id="{4A4D64FF-7588-4139-BB0C-5BDE3A958F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56620" y="1602445"/>
              <a:ext cx="457200" cy="457200"/>
            </a:xfrm>
            <a:prstGeom prst="rect">
              <a:avLst/>
            </a:prstGeom>
          </p:spPr>
        </p:pic>
      </p:grpSp>
      <p:grpSp>
        <p:nvGrpSpPr>
          <p:cNvPr id="233" name="Group 232">
            <a:extLst>
              <a:ext uri="{FF2B5EF4-FFF2-40B4-BE49-F238E27FC236}">
                <a16:creationId xmlns:a16="http://schemas.microsoft.com/office/drawing/2014/main" id="{DBA3BE1D-5C68-4C20-A5AA-422089EA52FE}"/>
              </a:ext>
            </a:extLst>
          </p:cNvPr>
          <p:cNvGrpSpPr/>
          <p:nvPr/>
        </p:nvGrpSpPr>
        <p:grpSpPr>
          <a:xfrm>
            <a:off x="4868665" y="2856998"/>
            <a:ext cx="1737360" cy="1005840"/>
            <a:chOff x="4807987" y="2391930"/>
            <a:chExt cx="1737360" cy="1005840"/>
          </a:xfrm>
        </p:grpSpPr>
        <p:sp>
          <p:nvSpPr>
            <p:cNvPr id="234" name="Rectangle 233">
              <a:extLst>
                <a:ext uri="{FF2B5EF4-FFF2-40B4-BE49-F238E27FC236}">
                  <a16:creationId xmlns:a16="http://schemas.microsoft.com/office/drawing/2014/main" id="{9E1CE3A0-F0FA-4A00-882E-0B953271F1BA}"/>
                </a:ext>
              </a:extLst>
            </p:cNvPr>
            <p:cNvSpPr/>
            <p:nvPr/>
          </p:nvSpPr>
          <p:spPr bwMode="auto">
            <a:xfrm>
              <a:off x="480798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Addition of custom cloud apps</a:t>
              </a:r>
            </a:p>
          </p:txBody>
        </p:sp>
        <p:pic>
          <p:nvPicPr>
            <p:cNvPr id="235" name="Picture 234">
              <a:extLst>
                <a:ext uri="{FF2B5EF4-FFF2-40B4-BE49-F238E27FC236}">
                  <a16:creationId xmlns:a16="http://schemas.microsoft.com/office/drawing/2014/main" id="{04275901-21AC-439C-939C-A71381A92F8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1122" y="2666250"/>
              <a:ext cx="457200" cy="457200"/>
            </a:xfrm>
            <a:prstGeom prst="rect">
              <a:avLst/>
            </a:prstGeom>
          </p:spPr>
        </p:pic>
      </p:grpSp>
      <p:grpSp>
        <p:nvGrpSpPr>
          <p:cNvPr id="236" name="Group 235">
            <a:extLst>
              <a:ext uri="{FF2B5EF4-FFF2-40B4-BE49-F238E27FC236}">
                <a16:creationId xmlns:a16="http://schemas.microsoft.com/office/drawing/2014/main" id="{D7FDBDAA-C8A1-428B-9334-D50359049ECB}"/>
              </a:ext>
            </a:extLst>
          </p:cNvPr>
          <p:cNvGrpSpPr/>
          <p:nvPr/>
        </p:nvGrpSpPr>
        <p:grpSpPr>
          <a:xfrm>
            <a:off x="4868665" y="3920801"/>
            <a:ext cx="1737360" cy="1005840"/>
            <a:chOff x="4807987" y="3455733"/>
            <a:chExt cx="1737360" cy="1005840"/>
          </a:xfrm>
        </p:grpSpPr>
        <p:sp>
          <p:nvSpPr>
            <p:cNvPr id="237" name="Rectangle 236">
              <a:extLst>
                <a:ext uri="{FF2B5EF4-FFF2-40B4-BE49-F238E27FC236}">
                  <a16:creationId xmlns:a16="http://schemas.microsoft.com/office/drawing/2014/main" id="{74F34C95-BF96-4223-8C7B-A1764C70C290}"/>
                </a:ext>
              </a:extLst>
            </p:cNvPr>
            <p:cNvSpPr/>
            <p:nvPr/>
          </p:nvSpPr>
          <p:spPr bwMode="auto">
            <a:xfrm>
              <a:off x="480798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Remote Access to on-premises apps</a:t>
              </a:r>
            </a:p>
          </p:txBody>
        </p:sp>
        <p:pic>
          <p:nvPicPr>
            <p:cNvPr id="238" name="Picture 237">
              <a:extLst>
                <a:ext uri="{FF2B5EF4-FFF2-40B4-BE49-F238E27FC236}">
                  <a16:creationId xmlns:a16="http://schemas.microsoft.com/office/drawing/2014/main" id="{C2C722C3-3799-4381-BF21-F4526B51D19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41122" y="3730053"/>
              <a:ext cx="457200" cy="457200"/>
            </a:xfrm>
            <a:prstGeom prst="rect">
              <a:avLst/>
            </a:prstGeom>
          </p:spPr>
        </p:pic>
      </p:grpSp>
      <p:grpSp>
        <p:nvGrpSpPr>
          <p:cNvPr id="239" name="Group 238">
            <a:extLst>
              <a:ext uri="{FF2B5EF4-FFF2-40B4-BE49-F238E27FC236}">
                <a16:creationId xmlns:a16="http://schemas.microsoft.com/office/drawing/2014/main" id="{66E3554A-4254-401A-B7F8-F38AA1C35CC0}"/>
              </a:ext>
            </a:extLst>
          </p:cNvPr>
          <p:cNvGrpSpPr/>
          <p:nvPr/>
        </p:nvGrpSpPr>
        <p:grpSpPr>
          <a:xfrm>
            <a:off x="10267375" y="3920801"/>
            <a:ext cx="1737360" cy="1005840"/>
            <a:chOff x="10206697" y="3455733"/>
            <a:chExt cx="1737360" cy="1005840"/>
          </a:xfrm>
        </p:grpSpPr>
        <p:sp>
          <p:nvSpPr>
            <p:cNvPr id="240" name="Rectangle 239">
              <a:extLst>
                <a:ext uri="{FF2B5EF4-FFF2-40B4-BE49-F238E27FC236}">
                  <a16:creationId xmlns:a16="http://schemas.microsoft.com/office/drawing/2014/main" id="{C2659FCA-1FA0-44BE-A533-283DB70996A3}"/>
                </a:ext>
              </a:extLst>
            </p:cNvPr>
            <p:cNvSpPr/>
            <p:nvPr/>
          </p:nvSpPr>
          <p:spPr bwMode="auto">
            <a:xfrm>
              <a:off x="1020669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Privileged Identity Management</a:t>
              </a:r>
            </a:p>
          </p:txBody>
        </p:sp>
        <p:pic>
          <p:nvPicPr>
            <p:cNvPr id="241" name="Picture 240">
              <a:extLst>
                <a:ext uri="{FF2B5EF4-FFF2-40B4-BE49-F238E27FC236}">
                  <a16:creationId xmlns:a16="http://schemas.microsoft.com/office/drawing/2014/main" id="{E055A620-3909-4413-AC3B-CE76B656868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356620" y="3730053"/>
              <a:ext cx="457200" cy="457200"/>
            </a:xfrm>
            <a:prstGeom prst="rect">
              <a:avLst/>
            </a:prstGeom>
          </p:spPr>
        </p:pic>
      </p:grpSp>
      <p:grpSp>
        <p:nvGrpSpPr>
          <p:cNvPr id="242" name="Group 241">
            <a:extLst>
              <a:ext uri="{FF2B5EF4-FFF2-40B4-BE49-F238E27FC236}">
                <a16:creationId xmlns:a16="http://schemas.microsoft.com/office/drawing/2014/main" id="{087D49AA-7900-4B09-A4CA-37F7DFC1D5E4}"/>
              </a:ext>
            </a:extLst>
          </p:cNvPr>
          <p:cNvGrpSpPr/>
          <p:nvPr/>
        </p:nvGrpSpPr>
        <p:grpSpPr>
          <a:xfrm>
            <a:off x="8467805" y="2856998"/>
            <a:ext cx="1737360" cy="1005840"/>
            <a:chOff x="8407127" y="2391930"/>
            <a:chExt cx="1737360" cy="1005840"/>
          </a:xfrm>
        </p:grpSpPr>
        <p:sp>
          <p:nvSpPr>
            <p:cNvPr id="243" name="Rectangle 242">
              <a:extLst>
                <a:ext uri="{FF2B5EF4-FFF2-40B4-BE49-F238E27FC236}">
                  <a16:creationId xmlns:a16="http://schemas.microsoft.com/office/drawing/2014/main" id="{7AA98B2D-C008-4BD4-B2E0-AC50C6AA619C}"/>
                </a:ext>
              </a:extLst>
            </p:cNvPr>
            <p:cNvSpPr/>
            <p:nvPr/>
          </p:nvSpPr>
          <p:spPr bwMode="auto">
            <a:xfrm>
              <a:off x="840712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Dynamic Groups</a:t>
              </a:r>
            </a:p>
          </p:txBody>
        </p:sp>
        <p:sp>
          <p:nvSpPr>
            <p:cNvPr id="244" name="Freeform 24">
              <a:extLst>
                <a:ext uri="{FF2B5EF4-FFF2-40B4-BE49-F238E27FC236}">
                  <a16:creationId xmlns:a16="http://schemas.microsoft.com/office/drawing/2014/main" id="{0290F125-9779-4DF4-9F78-9FA5DC91C3E8}"/>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grpSp>
        <p:nvGrpSpPr>
          <p:cNvPr id="245" name="Group 244">
            <a:extLst>
              <a:ext uri="{FF2B5EF4-FFF2-40B4-BE49-F238E27FC236}">
                <a16:creationId xmlns:a16="http://schemas.microsoft.com/office/drawing/2014/main" id="{A730A49F-D8ED-41DB-B72F-77BA034D4929}"/>
              </a:ext>
            </a:extLst>
          </p:cNvPr>
          <p:cNvGrpSpPr/>
          <p:nvPr/>
        </p:nvGrpSpPr>
        <p:grpSpPr>
          <a:xfrm>
            <a:off x="10267375" y="2856998"/>
            <a:ext cx="1737360" cy="1005840"/>
            <a:chOff x="10206697" y="2391930"/>
            <a:chExt cx="1737360" cy="1005840"/>
          </a:xfrm>
        </p:grpSpPr>
        <p:sp>
          <p:nvSpPr>
            <p:cNvPr id="246" name="Rectangle 245">
              <a:extLst>
                <a:ext uri="{FF2B5EF4-FFF2-40B4-BE49-F238E27FC236}">
                  <a16:creationId xmlns:a16="http://schemas.microsoft.com/office/drawing/2014/main" id="{B20FB4B3-2B00-4260-8834-0EED850A1900}"/>
                </a:ext>
              </a:extLst>
            </p:cNvPr>
            <p:cNvSpPr/>
            <p:nvPr/>
          </p:nvSpPr>
          <p:spPr bwMode="auto">
            <a:xfrm>
              <a:off x="1020669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Identity Protection</a:t>
              </a:r>
            </a:p>
          </p:txBody>
        </p:sp>
        <p:pic>
          <p:nvPicPr>
            <p:cNvPr id="247" name="Picture 246" descr="A close up of a building&#10;&#10;Description generated with high confidence">
              <a:extLst>
                <a:ext uri="{FF2B5EF4-FFF2-40B4-BE49-F238E27FC236}">
                  <a16:creationId xmlns:a16="http://schemas.microsoft.com/office/drawing/2014/main" id="{A5ABAD7A-FC7C-46DE-9AAE-3B7D674E9E7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56620" y="2666250"/>
              <a:ext cx="457200" cy="457200"/>
            </a:xfrm>
            <a:prstGeom prst="rect">
              <a:avLst/>
            </a:prstGeom>
          </p:spPr>
        </p:pic>
      </p:grpSp>
      <p:grpSp>
        <p:nvGrpSpPr>
          <p:cNvPr id="248" name="Group 247">
            <a:extLst>
              <a:ext uri="{FF2B5EF4-FFF2-40B4-BE49-F238E27FC236}">
                <a16:creationId xmlns:a16="http://schemas.microsoft.com/office/drawing/2014/main" id="{A7BDF2D2-D893-4B18-8344-C8CBDABE6E29}"/>
              </a:ext>
            </a:extLst>
          </p:cNvPr>
          <p:cNvGrpSpPr/>
          <p:nvPr/>
        </p:nvGrpSpPr>
        <p:grpSpPr>
          <a:xfrm>
            <a:off x="4868665" y="6048411"/>
            <a:ext cx="1737360" cy="1005840"/>
            <a:chOff x="4807987" y="5583343"/>
            <a:chExt cx="1737360" cy="1005840"/>
          </a:xfrm>
        </p:grpSpPr>
        <p:sp>
          <p:nvSpPr>
            <p:cNvPr id="249" name="Rectangle 248">
              <a:extLst>
                <a:ext uri="{FF2B5EF4-FFF2-40B4-BE49-F238E27FC236}">
                  <a16:creationId xmlns:a16="http://schemas.microsoft.com/office/drawing/2014/main" id="{5172A1E9-696A-46E4-98FE-F21E2D302D45}"/>
                </a:ext>
              </a:extLst>
            </p:cNvPr>
            <p:cNvSpPr/>
            <p:nvPr/>
          </p:nvSpPr>
          <p:spPr bwMode="auto">
            <a:xfrm>
              <a:off x="480798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Azure AD DS</a:t>
              </a:r>
            </a:p>
          </p:txBody>
        </p:sp>
        <p:pic>
          <p:nvPicPr>
            <p:cNvPr id="250" name="Picture 249">
              <a:extLst>
                <a:ext uri="{FF2B5EF4-FFF2-40B4-BE49-F238E27FC236}">
                  <a16:creationId xmlns:a16="http://schemas.microsoft.com/office/drawing/2014/main" id="{14EF6DAB-20C6-4F30-9BC6-15856B21452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1122" y="5857663"/>
              <a:ext cx="457200" cy="457200"/>
            </a:xfrm>
            <a:prstGeom prst="rect">
              <a:avLst/>
            </a:prstGeom>
          </p:spPr>
        </p:pic>
      </p:grpSp>
      <p:grpSp>
        <p:nvGrpSpPr>
          <p:cNvPr id="251" name="Group 250">
            <a:extLst>
              <a:ext uri="{FF2B5EF4-FFF2-40B4-BE49-F238E27FC236}">
                <a16:creationId xmlns:a16="http://schemas.microsoft.com/office/drawing/2014/main" id="{C27D43EE-40EC-4580-9176-450DCD9BCACA}"/>
              </a:ext>
            </a:extLst>
          </p:cNvPr>
          <p:cNvGrpSpPr/>
          <p:nvPr/>
        </p:nvGrpSpPr>
        <p:grpSpPr>
          <a:xfrm>
            <a:off x="6668235" y="6048411"/>
            <a:ext cx="1737360" cy="1005840"/>
            <a:chOff x="6607557" y="5583343"/>
            <a:chExt cx="1737360" cy="1005840"/>
          </a:xfrm>
        </p:grpSpPr>
        <p:sp>
          <p:nvSpPr>
            <p:cNvPr id="252" name="Rectangle 251">
              <a:extLst>
                <a:ext uri="{FF2B5EF4-FFF2-40B4-BE49-F238E27FC236}">
                  <a16:creationId xmlns:a16="http://schemas.microsoft.com/office/drawing/2014/main" id="{39187584-4329-4197-8138-02C4ADC13F25}"/>
                </a:ext>
              </a:extLst>
            </p:cNvPr>
            <p:cNvSpPr/>
            <p:nvPr/>
          </p:nvSpPr>
          <p:spPr bwMode="auto">
            <a:xfrm>
              <a:off x="660755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Office 365 App Launcher</a:t>
              </a:r>
            </a:p>
          </p:txBody>
        </p:sp>
        <p:sp>
          <p:nvSpPr>
            <p:cNvPr id="253" name="Freeform: Shape 252">
              <a:extLst>
                <a:ext uri="{FF2B5EF4-FFF2-40B4-BE49-F238E27FC236}">
                  <a16:creationId xmlns:a16="http://schemas.microsoft.com/office/drawing/2014/main" id="{7D194391-0EEE-4F51-A6D6-DBFB2418C955}"/>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rgbClr val="0379D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grpSp>
      <p:grpSp>
        <p:nvGrpSpPr>
          <p:cNvPr id="254" name="Group 253">
            <a:extLst>
              <a:ext uri="{FF2B5EF4-FFF2-40B4-BE49-F238E27FC236}">
                <a16:creationId xmlns:a16="http://schemas.microsoft.com/office/drawing/2014/main" id="{7369B162-07FF-49D9-8F22-DCE265D381FB}"/>
              </a:ext>
            </a:extLst>
          </p:cNvPr>
          <p:cNvGrpSpPr/>
          <p:nvPr/>
        </p:nvGrpSpPr>
        <p:grpSpPr>
          <a:xfrm>
            <a:off x="8467805" y="3920801"/>
            <a:ext cx="1737360" cy="1005840"/>
            <a:chOff x="8407127" y="3455733"/>
            <a:chExt cx="1737360" cy="1005840"/>
          </a:xfrm>
        </p:grpSpPr>
        <p:sp>
          <p:nvSpPr>
            <p:cNvPr id="255" name="Rectangle 254">
              <a:extLst>
                <a:ext uri="{FF2B5EF4-FFF2-40B4-BE49-F238E27FC236}">
                  <a16:creationId xmlns:a16="http://schemas.microsoft.com/office/drawing/2014/main" id="{B89B1760-020B-4274-A0ED-80588BF29B0C}"/>
                </a:ext>
              </a:extLst>
            </p:cNvPr>
            <p:cNvSpPr/>
            <p:nvPr/>
          </p:nvSpPr>
          <p:spPr bwMode="auto">
            <a:xfrm>
              <a:off x="840712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Group-Based Licensing</a:t>
              </a:r>
            </a:p>
          </p:txBody>
        </p:sp>
        <p:pic>
          <p:nvPicPr>
            <p:cNvPr id="256" name="Picture 255" descr="A close up of a logo&#10;&#10;Description generated with very high confidence">
              <a:extLst>
                <a:ext uri="{FF2B5EF4-FFF2-40B4-BE49-F238E27FC236}">
                  <a16:creationId xmlns:a16="http://schemas.microsoft.com/office/drawing/2014/main" id="{788CC909-DB2D-470A-849B-6BE509107B48}"/>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542380" y="3730053"/>
              <a:ext cx="457200" cy="457200"/>
            </a:xfrm>
            <a:prstGeom prst="rect">
              <a:avLst/>
            </a:prstGeom>
          </p:spPr>
        </p:pic>
      </p:grpSp>
      <p:grpSp>
        <p:nvGrpSpPr>
          <p:cNvPr id="257" name="Group 256">
            <a:extLst>
              <a:ext uri="{FF2B5EF4-FFF2-40B4-BE49-F238E27FC236}">
                <a16:creationId xmlns:a16="http://schemas.microsoft.com/office/drawing/2014/main" id="{B18D467B-59B4-4BC4-ADDA-79A6F32E9F5B}"/>
              </a:ext>
            </a:extLst>
          </p:cNvPr>
          <p:cNvGrpSpPr/>
          <p:nvPr/>
        </p:nvGrpSpPr>
        <p:grpSpPr>
          <a:xfrm>
            <a:off x="6668235" y="2856998"/>
            <a:ext cx="1737360" cy="1005840"/>
            <a:chOff x="6607557" y="2391930"/>
            <a:chExt cx="1737360" cy="1005840"/>
          </a:xfrm>
        </p:grpSpPr>
        <p:sp>
          <p:nvSpPr>
            <p:cNvPr id="258" name="Rectangle 257">
              <a:extLst>
                <a:ext uri="{FF2B5EF4-FFF2-40B4-BE49-F238E27FC236}">
                  <a16:creationId xmlns:a16="http://schemas.microsoft.com/office/drawing/2014/main" id="{98B9AA6F-322B-431C-A335-3433D5B1224D}"/>
                </a:ext>
              </a:extLst>
            </p:cNvPr>
            <p:cNvSpPr/>
            <p:nvPr/>
          </p:nvSpPr>
          <p:spPr bwMode="auto">
            <a:xfrm>
              <a:off x="6607557" y="239193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Access Panel/MyApps</a:t>
              </a:r>
            </a:p>
          </p:txBody>
        </p:sp>
        <p:pic>
          <p:nvPicPr>
            <p:cNvPr id="259" name="Picture 258">
              <a:extLst>
                <a:ext uri="{FF2B5EF4-FFF2-40B4-BE49-F238E27FC236}">
                  <a16:creationId xmlns:a16="http://schemas.microsoft.com/office/drawing/2014/main" id="{0E87E0CA-8F0F-4C82-A59D-B6F69B3ECC1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6735299" y="2666250"/>
              <a:ext cx="457200" cy="457200"/>
            </a:xfrm>
            <a:prstGeom prst="rect">
              <a:avLst/>
            </a:prstGeom>
          </p:spPr>
        </p:pic>
      </p:grpSp>
      <p:grpSp>
        <p:nvGrpSpPr>
          <p:cNvPr id="260" name="Group 259">
            <a:extLst>
              <a:ext uri="{FF2B5EF4-FFF2-40B4-BE49-F238E27FC236}">
                <a16:creationId xmlns:a16="http://schemas.microsoft.com/office/drawing/2014/main" id="{974CAD91-9CAB-4C21-93BD-25600F1340CD}"/>
              </a:ext>
            </a:extLst>
          </p:cNvPr>
          <p:cNvGrpSpPr/>
          <p:nvPr/>
        </p:nvGrpSpPr>
        <p:grpSpPr>
          <a:xfrm>
            <a:off x="4868665" y="729388"/>
            <a:ext cx="1737360" cy="1005840"/>
            <a:chOff x="4807987" y="264320"/>
            <a:chExt cx="1737360" cy="1005840"/>
          </a:xfrm>
        </p:grpSpPr>
        <p:sp>
          <p:nvSpPr>
            <p:cNvPr id="261" name="Rectangle 260">
              <a:extLst>
                <a:ext uri="{FF2B5EF4-FFF2-40B4-BE49-F238E27FC236}">
                  <a16:creationId xmlns:a16="http://schemas.microsoft.com/office/drawing/2014/main" id="{5AC2BD13-42BD-4D59-B362-EE2A6296C24F}"/>
                </a:ext>
              </a:extLst>
            </p:cNvPr>
            <p:cNvSpPr/>
            <p:nvPr/>
          </p:nvSpPr>
          <p:spPr bwMode="auto">
            <a:xfrm>
              <a:off x="480798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Azure AD Connect</a:t>
              </a:r>
            </a:p>
          </p:txBody>
        </p:sp>
        <p:pic>
          <p:nvPicPr>
            <p:cNvPr id="262" name="Picture 261" descr="A close up of a logo&#10;&#10;Description generated with very high confidence">
              <a:extLst>
                <a:ext uri="{FF2B5EF4-FFF2-40B4-BE49-F238E27FC236}">
                  <a16:creationId xmlns:a16="http://schemas.microsoft.com/office/drawing/2014/main" id="{EA2646B0-EE0D-4ED0-98EF-37D8288104F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41122" y="538640"/>
              <a:ext cx="457200" cy="457200"/>
            </a:xfrm>
            <a:prstGeom prst="rect">
              <a:avLst/>
            </a:prstGeom>
          </p:spPr>
        </p:pic>
      </p:grpSp>
      <p:grpSp>
        <p:nvGrpSpPr>
          <p:cNvPr id="263" name="Group 262">
            <a:extLst>
              <a:ext uri="{FF2B5EF4-FFF2-40B4-BE49-F238E27FC236}">
                <a16:creationId xmlns:a16="http://schemas.microsoft.com/office/drawing/2014/main" id="{270344B1-6669-42C1-868F-B3089D5F1CA4}"/>
              </a:ext>
            </a:extLst>
          </p:cNvPr>
          <p:cNvGrpSpPr/>
          <p:nvPr/>
        </p:nvGrpSpPr>
        <p:grpSpPr>
          <a:xfrm>
            <a:off x="8467805" y="1793193"/>
            <a:ext cx="1737360" cy="1005840"/>
            <a:chOff x="8407127" y="1328125"/>
            <a:chExt cx="1737360" cy="1005840"/>
          </a:xfrm>
        </p:grpSpPr>
        <p:sp>
          <p:nvSpPr>
            <p:cNvPr id="264" name="Rectangle 263">
              <a:extLst>
                <a:ext uri="{FF2B5EF4-FFF2-40B4-BE49-F238E27FC236}">
                  <a16:creationId xmlns:a16="http://schemas.microsoft.com/office/drawing/2014/main" id="{CECA4AD4-09BD-4587-93DC-CDFDB7212900}"/>
                </a:ext>
              </a:extLst>
            </p:cNvPr>
            <p:cNvSpPr/>
            <p:nvPr/>
          </p:nvSpPr>
          <p:spPr bwMode="auto">
            <a:xfrm>
              <a:off x="840712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Connect Health</a:t>
              </a:r>
            </a:p>
          </p:txBody>
        </p:sp>
        <p:pic>
          <p:nvPicPr>
            <p:cNvPr id="265" name="Picture 264" descr="A picture containing thing&#10;&#10;Description generated with high confidence">
              <a:extLst>
                <a:ext uri="{FF2B5EF4-FFF2-40B4-BE49-F238E27FC236}">
                  <a16:creationId xmlns:a16="http://schemas.microsoft.com/office/drawing/2014/main" id="{5A31534C-6689-41CA-B358-2344F56EDE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542380" y="1602445"/>
              <a:ext cx="457200" cy="457200"/>
            </a:xfrm>
            <a:prstGeom prst="rect">
              <a:avLst/>
            </a:prstGeom>
          </p:spPr>
        </p:pic>
      </p:grpSp>
      <p:grpSp>
        <p:nvGrpSpPr>
          <p:cNvPr id="266" name="Group 265">
            <a:extLst>
              <a:ext uri="{FF2B5EF4-FFF2-40B4-BE49-F238E27FC236}">
                <a16:creationId xmlns:a16="http://schemas.microsoft.com/office/drawing/2014/main" id="{53942D55-D21A-4552-B07A-A26965DE4000}"/>
              </a:ext>
            </a:extLst>
          </p:cNvPr>
          <p:cNvGrpSpPr/>
          <p:nvPr/>
        </p:nvGrpSpPr>
        <p:grpSpPr>
          <a:xfrm>
            <a:off x="8467805" y="729388"/>
            <a:ext cx="1737360" cy="1005840"/>
            <a:chOff x="8407127" y="264320"/>
            <a:chExt cx="1737360" cy="1005840"/>
          </a:xfrm>
        </p:grpSpPr>
        <p:sp>
          <p:nvSpPr>
            <p:cNvPr id="267" name="Rectangle 266">
              <a:extLst>
                <a:ext uri="{FF2B5EF4-FFF2-40B4-BE49-F238E27FC236}">
                  <a16:creationId xmlns:a16="http://schemas.microsoft.com/office/drawing/2014/main" id="{D49E0FA4-92F1-422B-A576-0AC2617FC7E3}"/>
                </a:ext>
              </a:extLst>
            </p:cNvPr>
            <p:cNvSpPr/>
            <p:nvPr/>
          </p:nvSpPr>
          <p:spPr bwMode="auto">
            <a:xfrm>
              <a:off x="840712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Provisioning-Deprovisioning</a:t>
              </a:r>
            </a:p>
          </p:txBody>
        </p:sp>
        <p:pic>
          <p:nvPicPr>
            <p:cNvPr id="268" name="Picture 267" descr="A close up of a logo&#10;&#10;Description generated with very high confidence">
              <a:extLst>
                <a:ext uri="{FF2B5EF4-FFF2-40B4-BE49-F238E27FC236}">
                  <a16:creationId xmlns:a16="http://schemas.microsoft.com/office/drawing/2014/main" id="{2706BD49-8023-4841-81AE-D3A07B4B7713}"/>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542380" y="538640"/>
              <a:ext cx="457200" cy="457200"/>
            </a:xfrm>
            <a:prstGeom prst="rect">
              <a:avLst/>
            </a:prstGeom>
          </p:spPr>
        </p:pic>
      </p:grpSp>
      <p:grpSp>
        <p:nvGrpSpPr>
          <p:cNvPr id="269" name="Group 268">
            <a:extLst>
              <a:ext uri="{FF2B5EF4-FFF2-40B4-BE49-F238E27FC236}">
                <a16:creationId xmlns:a16="http://schemas.microsoft.com/office/drawing/2014/main" id="{3F06E3D0-1E30-48EA-A4DA-0787E7FA2D1C}"/>
              </a:ext>
            </a:extLst>
          </p:cNvPr>
          <p:cNvGrpSpPr/>
          <p:nvPr/>
        </p:nvGrpSpPr>
        <p:grpSpPr>
          <a:xfrm>
            <a:off x="6668235" y="4984608"/>
            <a:ext cx="1737360" cy="1005840"/>
            <a:chOff x="6607557" y="4519540"/>
            <a:chExt cx="1737360" cy="1005840"/>
          </a:xfrm>
        </p:grpSpPr>
        <p:sp>
          <p:nvSpPr>
            <p:cNvPr id="270" name="Rectangle 269">
              <a:extLst>
                <a:ext uri="{FF2B5EF4-FFF2-40B4-BE49-F238E27FC236}">
                  <a16:creationId xmlns:a16="http://schemas.microsoft.com/office/drawing/2014/main" id="{25021BC1-24DA-4C61-8760-CB38B185CFEA}"/>
                </a:ext>
              </a:extLst>
            </p:cNvPr>
            <p:cNvSpPr/>
            <p:nvPr/>
          </p:nvSpPr>
          <p:spPr bwMode="auto">
            <a:xfrm>
              <a:off x="660755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Azure AD Join</a:t>
              </a:r>
            </a:p>
          </p:txBody>
        </p:sp>
        <p:pic>
          <p:nvPicPr>
            <p:cNvPr id="271" name="Picture 270">
              <a:extLst>
                <a:ext uri="{FF2B5EF4-FFF2-40B4-BE49-F238E27FC236}">
                  <a16:creationId xmlns:a16="http://schemas.microsoft.com/office/drawing/2014/main" id="{A664BF13-B14A-4E89-BE48-943B418C09D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6715680" y="4755189"/>
              <a:ext cx="534542" cy="534542"/>
            </a:xfrm>
            <a:prstGeom prst="rect">
              <a:avLst/>
            </a:prstGeom>
          </p:spPr>
        </p:pic>
      </p:grpSp>
      <p:grpSp>
        <p:nvGrpSpPr>
          <p:cNvPr id="272" name="Group 271">
            <a:extLst>
              <a:ext uri="{FF2B5EF4-FFF2-40B4-BE49-F238E27FC236}">
                <a16:creationId xmlns:a16="http://schemas.microsoft.com/office/drawing/2014/main" id="{9274498E-0DC8-4524-86DF-9A74227E7E79}"/>
              </a:ext>
            </a:extLst>
          </p:cNvPr>
          <p:cNvGrpSpPr/>
          <p:nvPr/>
        </p:nvGrpSpPr>
        <p:grpSpPr>
          <a:xfrm>
            <a:off x="6668235" y="1793193"/>
            <a:ext cx="1737360" cy="1005840"/>
            <a:chOff x="6607557" y="1328125"/>
            <a:chExt cx="1737360" cy="1005840"/>
          </a:xfrm>
        </p:grpSpPr>
        <p:sp>
          <p:nvSpPr>
            <p:cNvPr id="273" name="Rectangle 272">
              <a:extLst>
                <a:ext uri="{FF2B5EF4-FFF2-40B4-BE49-F238E27FC236}">
                  <a16:creationId xmlns:a16="http://schemas.microsoft.com/office/drawing/2014/main" id="{2EB49946-441D-4B9A-BBAD-7CC81C79767D}"/>
                </a:ext>
              </a:extLst>
            </p:cNvPr>
            <p:cNvSpPr/>
            <p:nvPr/>
          </p:nvSpPr>
          <p:spPr bwMode="auto">
            <a:xfrm>
              <a:off x="660755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Self-Service capabilities</a:t>
              </a:r>
            </a:p>
          </p:txBody>
        </p:sp>
        <p:pic>
          <p:nvPicPr>
            <p:cNvPr id="274" name="Picture 273" descr="A close up of a logo&#10;&#10;Description generated with very high confidence">
              <a:extLst>
                <a:ext uri="{FF2B5EF4-FFF2-40B4-BE49-F238E27FC236}">
                  <a16:creationId xmlns:a16="http://schemas.microsoft.com/office/drawing/2014/main" id="{2C4CF4B0-0114-4FCF-8399-A9C4419888E8}"/>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735299" y="1602445"/>
              <a:ext cx="457200" cy="457200"/>
            </a:xfrm>
            <a:prstGeom prst="rect">
              <a:avLst/>
            </a:prstGeom>
          </p:spPr>
        </p:pic>
      </p:grpSp>
      <p:grpSp>
        <p:nvGrpSpPr>
          <p:cNvPr id="275" name="Group 274">
            <a:extLst>
              <a:ext uri="{FF2B5EF4-FFF2-40B4-BE49-F238E27FC236}">
                <a16:creationId xmlns:a16="http://schemas.microsoft.com/office/drawing/2014/main" id="{5650B7F4-B473-414C-969A-384D2AB554CB}"/>
              </a:ext>
            </a:extLst>
          </p:cNvPr>
          <p:cNvGrpSpPr/>
          <p:nvPr/>
        </p:nvGrpSpPr>
        <p:grpSpPr>
          <a:xfrm>
            <a:off x="8467805" y="4984608"/>
            <a:ext cx="1737360" cy="1005840"/>
            <a:chOff x="8407127" y="4519540"/>
            <a:chExt cx="1737360" cy="1005840"/>
          </a:xfrm>
        </p:grpSpPr>
        <p:sp>
          <p:nvSpPr>
            <p:cNvPr id="276" name="Rectangle 275">
              <a:extLst>
                <a:ext uri="{FF2B5EF4-FFF2-40B4-BE49-F238E27FC236}">
                  <a16:creationId xmlns:a16="http://schemas.microsoft.com/office/drawing/2014/main" id="{3447C962-F101-4E85-97CA-2BCD17278809}"/>
                </a:ext>
              </a:extLst>
            </p:cNvPr>
            <p:cNvSpPr/>
            <p:nvPr/>
          </p:nvSpPr>
          <p:spPr bwMode="auto">
            <a:xfrm>
              <a:off x="840712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MDM-auto enrollment /</a:t>
              </a:r>
            </a:p>
            <a:p>
              <a:pPr>
                <a:defRPr/>
              </a:pPr>
              <a:r>
                <a:rPr lang="en-US" sz="1050" spc="-30">
                  <a:solidFill>
                    <a:srgbClr val="505050"/>
                  </a:solidFill>
                  <a:latin typeface="Segoe UI"/>
                  <a:ea typeface="Segoe UI" pitchFamily="34" charset="0"/>
                  <a:cs typeface="Arial" panose="020B0604020202020204" pitchFamily="34" charset="0"/>
                </a:rPr>
                <a:t>Enterprise State Roaming</a:t>
              </a:r>
            </a:p>
          </p:txBody>
        </p:sp>
        <p:pic>
          <p:nvPicPr>
            <p:cNvPr id="277" name="Picture 276" descr="A picture containing thing, object&#10;&#10;Description generated with high confidence">
              <a:extLst>
                <a:ext uri="{FF2B5EF4-FFF2-40B4-BE49-F238E27FC236}">
                  <a16:creationId xmlns:a16="http://schemas.microsoft.com/office/drawing/2014/main" id="{1054DD31-31BC-4C7E-A406-38DDD06154BE}"/>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500403" y="4824745"/>
              <a:ext cx="533566" cy="395430"/>
            </a:xfrm>
            <a:prstGeom prst="rect">
              <a:avLst/>
            </a:prstGeom>
          </p:spPr>
        </p:pic>
      </p:grpSp>
      <p:grpSp>
        <p:nvGrpSpPr>
          <p:cNvPr id="278" name="Group 277">
            <a:extLst>
              <a:ext uri="{FF2B5EF4-FFF2-40B4-BE49-F238E27FC236}">
                <a16:creationId xmlns:a16="http://schemas.microsoft.com/office/drawing/2014/main" id="{C743E961-3320-4CCC-A33C-FE17226D6BC8}"/>
              </a:ext>
            </a:extLst>
          </p:cNvPr>
          <p:cNvGrpSpPr/>
          <p:nvPr/>
        </p:nvGrpSpPr>
        <p:grpSpPr>
          <a:xfrm>
            <a:off x="10267375" y="4984608"/>
            <a:ext cx="1737360" cy="1005840"/>
            <a:chOff x="10206697" y="4519540"/>
            <a:chExt cx="1737360" cy="1005840"/>
          </a:xfrm>
        </p:grpSpPr>
        <p:sp>
          <p:nvSpPr>
            <p:cNvPr id="279" name="Rectangle 278">
              <a:extLst>
                <a:ext uri="{FF2B5EF4-FFF2-40B4-BE49-F238E27FC236}">
                  <a16:creationId xmlns:a16="http://schemas.microsoft.com/office/drawing/2014/main" id="{109CEBF3-3719-4007-858A-24D1528B46BB}"/>
                </a:ext>
              </a:extLst>
            </p:cNvPr>
            <p:cNvSpPr/>
            <p:nvPr/>
          </p:nvSpPr>
          <p:spPr bwMode="auto">
            <a:xfrm>
              <a:off x="1020669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Security Reporting</a:t>
              </a:r>
            </a:p>
          </p:txBody>
        </p:sp>
        <p:pic>
          <p:nvPicPr>
            <p:cNvPr id="280" name="Picture 279">
              <a:extLst>
                <a:ext uri="{FF2B5EF4-FFF2-40B4-BE49-F238E27FC236}">
                  <a16:creationId xmlns:a16="http://schemas.microsoft.com/office/drawing/2014/main" id="{5EFBCE8B-6AA0-443E-981D-9B19E4BDC90D}"/>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0402340" y="4839580"/>
              <a:ext cx="365760" cy="365760"/>
            </a:xfrm>
            <a:prstGeom prst="rect">
              <a:avLst/>
            </a:prstGeom>
          </p:spPr>
        </p:pic>
      </p:grpSp>
      <p:grpSp>
        <p:nvGrpSpPr>
          <p:cNvPr id="281" name="Group 280">
            <a:extLst>
              <a:ext uri="{FF2B5EF4-FFF2-40B4-BE49-F238E27FC236}">
                <a16:creationId xmlns:a16="http://schemas.microsoft.com/office/drawing/2014/main" id="{028FD772-4475-429F-9341-6EFB714AFD63}"/>
              </a:ext>
            </a:extLst>
          </p:cNvPr>
          <p:cNvGrpSpPr/>
          <p:nvPr/>
        </p:nvGrpSpPr>
        <p:grpSpPr>
          <a:xfrm>
            <a:off x="10267375" y="6048411"/>
            <a:ext cx="1737360" cy="1005840"/>
            <a:chOff x="10206697" y="5583343"/>
            <a:chExt cx="1737360" cy="1005840"/>
          </a:xfrm>
        </p:grpSpPr>
        <p:sp>
          <p:nvSpPr>
            <p:cNvPr id="282" name="Rectangle 281">
              <a:extLst>
                <a:ext uri="{FF2B5EF4-FFF2-40B4-BE49-F238E27FC236}">
                  <a16:creationId xmlns:a16="http://schemas.microsoft.com/office/drawing/2014/main" id="{5FFB12F0-A72E-4AF5-ABFC-11235FF4BAB9}"/>
                </a:ext>
              </a:extLst>
            </p:cNvPr>
            <p:cNvSpPr/>
            <p:nvPr/>
          </p:nvSpPr>
          <p:spPr bwMode="auto">
            <a:xfrm>
              <a:off x="1020669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Access Reviews</a:t>
              </a:r>
            </a:p>
          </p:txBody>
        </p:sp>
        <p:pic>
          <p:nvPicPr>
            <p:cNvPr id="283" name="Picture 282">
              <a:extLst>
                <a:ext uri="{FF2B5EF4-FFF2-40B4-BE49-F238E27FC236}">
                  <a16:creationId xmlns:a16="http://schemas.microsoft.com/office/drawing/2014/main" id="{1F412B41-3CAF-40A8-8B68-1043F917BD61}"/>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356620" y="5940386"/>
              <a:ext cx="457200" cy="291755"/>
            </a:xfrm>
            <a:prstGeom prst="rect">
              <a:avLst/>
            </a:prstGeom>
          </p:spPr>
        </p:pic>
      </p:grpSp>
      <p:grpSp>
        <p:nvGrpSpPr>
          <p:cNvPr id="284" name="Group 283">
            <a:extLst>
              <a:ext uri="{FF2B5EF4-FFF2-40B4-BE49-F238E27FC236}">
                <a16:creationId xmlns:a16="http://schemas.microsoft.com/office/drawing/2014/main" id="{4BD94511-072F-4C13-9EC2-7A645539B65C}"/>
              </a:ext>
            </a:extLst>
          </p:cNvPr>
          <p:cNvGrpSpPr/>
          <p:nvPr/>
        </p:nvGrpSpPr>
        <p:grpSpPr>
          <a:xfrm>
            <a:off x="8467805" y="6048411"/>
            <a:ext cx="1737360" cy="1005840"/>
            <a:chOff x="8407127" y="5583343"/>
            <a:chExt cx="1737360" cy="1005840"/>
          </a:xfrm>
        </p:grpSpPr>
        <p:sp>
          <p:nvSpPr>
            <p:cNvPr id="285" name="Rectangle 284">
              <a:extLst>
                <a:ext uri="{FF2B5EF4-FFF2-40B4-BE49-F238E27FC236}">
                  <a16:creationId xmlns:a16="http://schemas.microsoft.com/office/drawing/2014/main" id="{716A79AE-43B8-41E6-8185-6E92F80EE8AF}"/>
                </a:ext>
              </a:extLst>
            </p:cNvPr>
            <p:cNvSpPr/>
            <p:nvPr/>
          </p:nvSpPr>
          <p:spPr bwMode="auto">
            <a:xfrm>
              <a:off x="8407127" y="558334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a:defRPr/>
              </a:pPr>
              <a:r>
                <a:rPr lang="en-US" sz="1050" spc="-30">
                  <a:solidFill>
                    <a:srgbClr val="505050"/>
                  </a:solidFill>
                  <a:latin typeface="Segoe UI"/>
                  <a:ea typeface="Segoe UI" pitchFamily="34" charset="0"/>
                  <a:cs typeface="Arial" panose="020B0604020202020204" pitchFamily="34" charset="0"/>
                </a:rPr>
                <a:t>HR App Integration</a:t>
              </a:r>
            </a:p>
          </p:txBody>
        </p:sp>
        <p:pic>
          <p:nvPicPr>
            <p:cNvPr id="286" name="Picture 285">
              <a:extLst>
                <a:ext uri="{FF2B5EF4-FFF2-40B4-BE49-F238E27FC236}">
                  <a16:creationId xmlns:a16="http://schemas.microsoft.com/office/drawing/2014/main" id="{A7BFAFAB-5E48-4FF0-AF44-1627CEF424D5}"/>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542380" y="5857216"/>
              <a:ext cx="457200" cy="458095"/>
            </a:xfrm>
            <a:prstGeom prst="rect">
              <a:avLst/>
            </a:prstGeom>
          </p:spPr>
        </p:pic>
      </p:grpSp>
      <p:grpSp>
        <p:nvGrpSpPr>
          <p:cNvPr id="287" name="Group 286">
            <a:extLst>
              <a:ext uri="{FF2B5EF4-FFF2-40B4-BE49-F238E27FC236}">
                <a16:creationId xmlns:a16="http://schemas.microsoft.com/office/drawing/2014/main" id="{E87D6288-53F2-4A5D-A091-BE393DBB2147}"/>
              </a:ext>
            </a:extLst>
          </p:cNvPr>
          <p:cNvGrpSpPr/>
          <p:nvPr/>
        </p:nvGrpSpPr>
        <p:grpSpPr>
          <a:xfrm>
            <a:off x="6668235" y="729388"/>
            <a:ext cx="1737360" cy="1005840"/>
            <a:chOff x="6607557" y="264320"/>
            <a:chExt cx="1737360" cy="1005840"/>
          </a:xfrm>
          <a:solidFill>
            <a:schemeClr val="accent4"/>
          </a:solidFill>
        </p:grpSpPr>
        <p:sp>
          <p:nvSpPr>
            <p:cNvPr id="288" name="Rectangle 287">
              <a:extLst>
                <a:ext uri="{FF2B5EF4-FFF2-40B4-BE49-F238E27FC236}">
                  <a16:creationId xmlns:a16="http://schemas.microsoft.com/office/drawing/2014/main" id="{4B0641B0-CCA1-40A6-BF74-91D9DF8FEAB5}"/>
                </a:ext>
              </a:extLst>
            </p:cNvPr>
            <p:cNvSpPr/>
            <p:nvPr/>
          </p:nvSpPr>
          <p:spPr bwMode="auto">
            <a:xfrm>
              <a:off x="6607557" y="26432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B2B collaboration</a:t>
              </a:r>
            </a:p>
          </p:txBody>
        </p:sp>
        <p:grpSp>
          <p:nvGrpSpPr>
            <p:cNvPr id="289" name="Group 288">
              <a:extLst>
                <a:ext uri="{FF2B5EF4-FFF2-40B4-BE49-F238E27FC236}">
                  <a16:creationId xmlns:a16="http://schemas.microsoft.com/office/drawing/2014/main" id="{57A4438C-D704-40A0-AD21-A7E79719C884}"/>
                </a:ext>
              </a:extLst>
            </p:cNvPr>
            <p:cNvGrpSpPr>
              <a:grpSpLocks noChangeAspect="1"/>
            </p:cNvGrpSpPr>
            <p:nvPr/>
          </p:nvGrpSpPr>
          <p:grpSpPr>
            <a:xfrm>
              <a:off x="6735299" y="630080"/>
              <a:ext cx="516326" cy="274320"/>
              <a:chOff x="10110340" y="2541110"/>
              <a:chExt cx="992606" cy="527364"/>
            </a:xfrm>
            <a:grpFill/>
          </p:grpSpPr>
          <p:grpSp>
            <p:nvGrpSpPr>
              <p:cNvPr id="290" name="Group 289">
                <a:extLst>
                  <a:ext uri="{FF2B5EF4-FFF2-40B4-BE49-F238E27FC236}">
                    <a16:creationId xmlns:a16="http://schemas.microsoft.com/office/drawing/2014/main" id="{5F4EF516-17BB-409F-B2C9-D3ED91EE01D8}"/>
                  </a:ext>
                </a:extLst>
              </p:cNvPr>
              <p:cNvGrpSpPr/>
              <p:nvPr/>
            </p:nvGrpSpPr>
            <p:grpSpPr>
              <a:xfrm>
                <a:off x="10110340" y="2541110"/>
                <a:ext cx="697761" cy="527364"/>
                <a:chOff x="10110340" y="2541110"/>
                <a:chExt cx="697761" cy="527364"/>
              </a:xfrm>
              <a:grpFill/>
            </p:grpSpPr>
            <p:sp>
              <p:nvSpPr>
                <p:cNvPr id="292" name="Freeform 143">
                  <a:extLst>
                    <a:ext uri="{FF2B5EF4-FFF2-40B4-BE49-F238E27FC236}">
                      <a16:creationId xmlns:a16="http://schemas.microsoft.com/office/drawing/2014/main" id="{90664943-1416-4B72-9754-C33780E80C2A}"/>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nvGrpSpPr>
                <p:cNvPr id="293" name="Group 292">
                  <a:extLst>
                    <a:ext uri="{FF2B5EF4-FFF2-40B4-BE49-F238E27FC236}">
                      <a16:creationId xmlns:a16="http://schemas.microsoft.com/office/drawing/2014/main" id="{0123F44D-5A94-4935-B5B1-DD8B4427F654}"/>
                    </a:ext>
                  </a:extLst>
                </p:cNvPr>
                <p:cNvGrpSpPr/>
                <p:nvPr/>
              </p:nvGrpSpPr>
              <p:grpSpPr>
                <a:xfrm>
                  <a:off x="10396736" y="2613879"/>
                  <a:ext cx="411365" cy="381827"/>
                  <a:chOff x="9675960" y="2523905"/>
                  <a:chExt cx="411365" cy="381827"/>
                </a:xfrm>
                <a:grpFill/>
              </p:grpSpPr>
              <p:sp>
                <p:nvSpPr>
                  <p:cNvPr id="294" name="Freeform 44">
                    <a:extLst>
                      <a:ext uri="{FF2B5EF4-FFF2-40B4-BE49-F238E27FC236}">
                        <a16:creationId xmlns:a16="http://schemas.microsoft.com/office/drawing/2014/main" id="{D74E84C2-56E2-4509-A0BF-F0BE2CA0EA00}"/>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sp>
                <p:nvSpPr>
                  <p:cNvPr id="295" name="Freeform 44">
                    <a:extLst>
                      <a:ext uri="{FF2B5EF4-FFF2-40B4-BE49-F238E27FC236}">
                        <a16:creationId xmlns:a16="http://schemas.microsoft.com/office/drawing/2014/main" id="{FE5CA630-1385-4B3D-B013-2A6990D10105}"/>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grpSp>
          <p:sp>
            <p:nvSpPr>
              <p:cNvPr id="291" name="Freeform 143">
                <a:extLst>
                  <a:ext uri="{FF2B5EF4-FFF2-40B4-BE49-F238E27FC236}">
                    <a16:creationId xmlns:a16="http://schemas.microsoft.com/office/drawing/2014/main" id="{E74BDBC2-93A6-4610-BAB9-2CCFBBDF5F84}"/>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grpSp>
      <p:grpSp>
        <p:nvGrpSpPr>
          <p:cNvPr id="305" name="Group 304">
            <a:extLst>
              <a:ext uri="{FF2B5EF4-FFF2-40B4-BE49-F238E27FC236}">
                <a16:creationId xmlns:a16="http://schemas.microsoft.com/office/drawing/2014/main" id="{026385BA-F9D5-4BFD-956F-0ED729F64D71}"/>
              </a:ext>
            </a:extLst>
          </p:cNvPr>
          <p:cNvGrpSpPr/>
          <p:nvPr/>
        </p:nvGrpSpPr>
        <p:grpSpPr>
          <a:xfrm>
            <a:off x="4868665" y="1793193"/>
            <a:ext cx="1737360" cy="1005840"/>
            <a:chOff x="4807987" y="1328125"/>
            <a:chExt cx="1737360" cy="1005840"/>
          </a:xfrm>
        </p:grpSpPr>
        <p:sp>
          <p:nvSpPr>
            <p:cNvPr id="306" name="Rectangle 305">
              <a:extLst>
                <a:ext uri="{FF2B5EF4-FFF2-40B4-BE49-F238E27FC236}">
                  <a16:creationId xmlns:a16="http://schemas.microsoft.com/office/drawing/2014/main" id="{AE1F077C-D5DC-4BBD-8B98-3C8BCA8948F6}"/>
                </a:ext>
              </a:extLst>
            </p:cNvPr>
            <p:cNvSpPr/>
            <p:nvPr/>
          </p:nvSpPr>
          <p:spPr bwMode="auto">
            <a:xfrm>
              <a:off x="4807987" y="1328125"/>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SSO to SaaS</a:t>
              </a:r>
            </a:p>
          </p:txBody>
        </p:sp>
        <p:pic>
          <p:nvPicPr>
            <p:cNvPr id="307" name="Picture 306" descr="A close up of a sign&#10;&#10;Description generated with high confidence">
              <a:extLst>
                <a:ext uri="{FF2B5EF4-FFF2-40B4-BE49-F238E27FC236}">
                  <a16:creationId xmlns:a16="http://schemas.microsoft.com/office/drawing/2014/main" id="{3209046C-69F8-4615-BDD7-4FA9A98E3AA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35470" y="1670140"/>
              <a:ext cx="468504" cy="321810"/>
            </a:xfrm>
            <a:prstGeom prst="rect">
              <a:avLst/>
            </a:prstGeom>
          </p:spPr>
        </p:pic>
      </p:grpSp>
      <p:grpSp>
        <p:nvGrpSpPr>
          <p:cNvPr id="308" name="Group 307">
            <a:extLst>
              <a:ext uri="{FF2B5EF4-FFF2-40B4-BE49-F238E27FC236}">
                <a16:creationId xmlns:a16="http://schemas.microsoft.com/office/drawing/2014/main" id="{A8AD01EB-0D2D-4E22-83C5-77B2B03982A2}"/>
              </a:ext>
            </a:extLst>
          </p:cNvPr>
          <p:cNvGrpSpPr/>
          <p:nvPr/>
        </p:nvGrpSpPr>
        <p:grpSpPr>
          <a:xfrm>
            <a:off x="4868665" y="4984608"/>
            <a:ext cx="1737360" cy="1005840"/>
            <a:chOff x="4807987" y="4519540"/>
            <a:chExt cx="1737360" cy="1005840"/>
          </a:xfrm>
        </p:grpSpPr>
        <p:sp>
          <p:nvSpPr>
            <p:cNvPr id="309" name="Rectangle 308">
              <a:extLst>
                <a:ext uri="{FF2B5EF4-FFF2-40B4-BE49-F238E27FC236}">
                  <a16:creationId xmlns:a16="http://schemas.microsoft.com/office/drawing/2014/main" id="{0C5C37AB-DC6F-42ED-B4B2-0F59D1BC4927}"/>
                </a:ext>
              </a:extLst>
            </p:cNvPr>
            <p:cNvSpPr/>
            <p:nvPr/>
          </p:nvSpPr>
          <p:spPr bwMode="auto">
            <a:xfrm>
              <a:off x="4807987" y="4519540"/>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fontAlgn="t">
                <a:defRPr/>
              </a:pPr>
              <a:r>
                <a:rPr lang="en-US" sz="1050" spc="-30">
                  <a:solidFill>
                    <a:srgbClr val="505050"/>
                  </a:solidFill>
                  <a:latin typeface="Segoe UI"/>
                  <a:cs typeface="Arial" panose="020B0604020202020204" pitchFamily="34" charset="0"/>
                </a:rPr>
                <a:t>Microsoft Authenticator  - Password-less Access</a:t>
              </a:r>
            </a:p>
          </p:txBody>
        </p:sp>
        <p:grpSp>
          <p:nvGrpSpPr>
            <p:cNvPr id="310" name="Group 309">
              <a:extLst>
                <a:ext uri="{FF2B5EF4-FFF2-40B4-BE49-F238E27FC236}">
                  <a16:creationId xmlns:a16="http://schemas.microsoft.com/office/drawing/2014/main" id="{42E18F56-1F79-4094-A2D0-E87AF65E6592}"/>
                </a:ext>
              </a:extLst>
            </p:cNvPr>
            <p:cNvGrpSpPr>
              <a:grpSpLocks noChangeAspect="1"/>
            </p:cNvGrpSpPr>
            <p:nvPr/>
          </p:nvGrpSpPr>
          <p:grpSpPr>
            <a:xfrm>
              <a:off x="5050459" y="4797980"/>
              <a:ext cx="238526" cy="448955"/>
              <a:chOff x="7368827" y="4988149"/>
              <a:chExt cx="456145" cy="858558"/>
            </a:xfrm>
          </p:grpSpPr>
          <p:grpSp>
            <p:nvGrpSpPr>
              <p:cNvPr id="311" name="Group 310">
                <a:extLst>
                  <a:ext uri="{FF2B5EF4-FFF2-40B4-BE49-F238E27FC236}">
                    <a16:creationId xmlns:a16="http://schemas.microsoft.com/office/drawing/2014/main" id="{644937C0-6466-48E2-B501-445B254E8203}"/>
                  </a:ext>
                </a:extLst>
              </p:cNvPr>
              <p:cNvGrpSpPr/>
              <p:nvPr/>
            </p:nvGrpSpPr>
            <p:grpSpPr>
              <a:xfrm>
                <a:off x="7368827" y="4988149"/>
                <a:ext cx="456145" cy="858558"/>
                <a:chOff x="9273976" y="4198321"/>
                <a:chExt cx="406409" cy="764944"/>
              </a:xfrm>
            </p:grpSpPr>
            <p:sp>
              <p:nvSpPr>
                <p:cNvPr id="313" name="Freeform 8">
                  <a:extLst>
                    <a:ext uri="{FF2B5EF4-FFF2-40B4-BE49-F238E27FC236}">
                      <a16:creationId xmlns:a16="http://schemas.microsoft.com/office/drawing/2014/main" id="{55129E0B-7CA4-460A-9B70-0A7E3FFD1470}"/>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742">
                    <a:defRPr/>
                  </a:pPr>
                  <a:endParaRPr lang="en-US" sz="1836">
                    <a:solidFill>
                      <a:srgbClr val="353535"/>
                    </a:solidFill>
                    <a:latin typeface="Segoe UI Semilight"/>
                  </a:endParaRPr>
                </a:p>
              </p:txBody>
            </p:sp>
            <p:sp>
              <p:nvSpPr>
                <p:cNvPr id="314" name="Line 9">
                  <a:extLst>
                    <a:ext uri="{FF2B5EF4-FFF2-40B4-BE49-F238E27FC236}">
                      <a16:creationId xmlns:a16="http://schemas.microsoft.com/office/drawing/2014/main" id="{6B86DCB4-CD4E-4367-B74B-DC9D73447420}"/>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742">
                    <a:defRPr/>
                  </a:pPr>
                  <a:endParaRPr lang="en-US" sz="1836">
                    <a:solidFill>
                      <a:srgbClr val="353535"/>
                    </a:solidFill>
                    <a:latin typeface="Segoe UI Semilight"/>
                  </a:endParaRPr>
                </a:p>
              </p:txBody>
            </p:sp>
            <p:sp>
              <p:nvSpPr>
                <p:cNvPr id="315" name="Line 10">
                  <a:extLst>
                    <a:ext uri="{FF2B5EF4-FFF2-40B4-BE49-F238E27FC236}">
                      <a16:creationId xmlns:a16="http://schemas.microsoft.com/office/drawing/2014/main" id="{D0BF3D0A-6989-4327-AF6F-509A00DC2F83}"/>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742">
                    <a:defRPr/>
                  </a:pPr>
                  <a:endParaRPr lang="en-US" sz="1836">
                    <a:solidFill>
                      <a:srgbClr val="353535"/>
                    </a:solidFill>
                    <a:latin typeface="Segoe UI Semilight"/>
                  </a:endParaRPr>
                </a:p>
              </p:txBody>
            </p:sp>
          </p:grpSp>
          <p:sp>
            <p:nvSpPr>
              <p:cNvPr id="312" name="Freeform 172">
                <a:extLst>
                  <a:ext uri="{FF2B5EF4-FFF2-40B4-BE49-F238E27FC236}">
                    <a16:creationId xmlns:a16="http://schemas.microsoft.com/office/drawing/2014/main" id="{13D1117C-B1CB-4EC4-8D8C-49180949482A}"/>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defTabSz="483924" fontAlgn="base">
                  <a:lnSpc>
                    <a:spcPct val="90000"/>
                  </a:lnSpc>
                  <a:spcBef>
                    <a:spcPct val="0"/>
                  </a:spcBef>
                  <a:spcAft>
                    <a:spcPct val="0"/>
                  </a:spcAft>
                  <a:defRPr/>
                </a:pPr>
                <a:endParaRPr lang="en-US" sz="1246">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96" name="Group 295">
            <a:extLst>
              <a:ext uri="{FF2B5EF4-FFF2-40B4-BE49-F238E27FC236}">
                <a16:creationId xmlns:a16="http://schemas.microsoft.com/office/drawing/2014/main" id="{286B5BFB-76E4-4237-8B53-4410CD055F3C}"/>
              </a:ext>
            </a:extLst>
          </p:cNvPr>
          <p:cNvGrpSpPr/>
          <p:nvPr/>
        </p:nvGrpSpPr>
        <p:grpSpPr>
          <a:xfrm>
            <a:off x="6668235" y="3920801"/>
            <a:ext cx="1737360" cy="1005840"/>
            <a:chOff x="6607557" y="3455733"/>
            <a:chExt cx="1737360" cy="1005840"/>
          </a:xfrm>
          <a:solidFill>
            <a:schemeClr val="accent4"/>
          </a:solidFill>
        </p:grpSpPr>
        <p:sp>
          <p:nvSpPr>
            <p:cNvPr id="297" name="Rectangle 296">
              <a:extLst>
                <a:ext uri="{FF2B5EF4-FFF2-40B4-BE49-F238E27FC236}">
                  <a16:creationId xmlns:a16="http://schemas.microsoft.com/office/drawing/2014/main" id="{6C5855AC-45E1-4F9A-9698-038EBA753F12}"/>
                </a:ext>
              </a:extLst>
            </p:cNvPr>
            <p:cNvSpPr/>
            <p:nvPr/>
          </p:nvSpPr>
          <p:spPr bwMode="auto">
            <a:xfrm>
              <a:off x="6607557" y="3455733"/>
              <a:ext cx="1737360" cy="1005840"/>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defTabSz="914400">
                <a:defRPr/>
              </a:pPr>
              <a:r>
                <a:rPr lang="en-US" sz="1050" spc="-30">
                  <a:solidFill>
                    <a:srgbClr val="505050"/>
                  </a:solidFill>
                  <a:latin typeface="Segoe UI"/>
                  <a:cs typeface="Arial" panose="020B0604020202020204" pitchFamily="34" charset="0"/>
                </a:rPr>
                <a:t>Azure AD</a:t>
              </a:r>
              <a:br>
                <a:rPr lang="en-US" sz="1050" spc="-30">
                  <a:solidFill>
                    <a:srgbClr val="505050"/>
                  </a:solidFill>
                  <a:latin typeface="Segoe UI"/>
                  <a:cs typeface="Arial" panose="020B0604020202020204" pitchFamily="34" charset="0"/>
                </a:rPr>
              </a:br>
              <a:r>
                <a:rPr lang="en-US" sz="1050" spc="-30">
                  <a:solidFill>
                    <a:srgbClr val="505050"/>
                  </a:solidFill>
                  <a:latin typeface="Segoe UI"/>
                  <a:cs typeface="Arial" panose="020B0604020202020204" pitchFamily="34" charset="0"/>
                </a:rPr>
                <a:t>B2C</a:t>
              </a:r>
            </a:p>
          </p:txBody>
        </p:sp>
        <p:grpSp>
          <p:nvGrpSpPr>
            <p:cNvPr id="298" name="Group 297">
              <a:extLst>
                <a:ext uri="{FF2B5EF4-FFF2-40B4-BE49-F238E27FC236}">
                  <a16:creationId xmlns:a16="http://schemas.microsoft.com/office/drawing/2014/main" id="{42387A6B-EEEC-4B8B-803D-1DADBB98EDEF}"/>
                </a:ext>
              </a:extLst>
            </p:cNvPr>
            <p:cNvGrpSpPr>
              <a:grpSpLocks noChangeAspect="1"/>
            </p:cNvGrpSpPr>
            <p:nvPr/>
          </p:nvGrpSpPr>
          <p:grpSpPr>
            <a:xfrm>
              <a:off x="6687669" y="3821493"/>
              <a:ext cx="568103" cy="274320"/>
              <a:chOff x="7521353" y="3579354"/>
              <a:chExt cx="695006" cy="335598"/>
            </a:xfrm>
            <a:grpFill/>
          </p:grpSpPr>
          <p:grpSp>
            <p:nvGrpSpPr>
              <p:cNvPr id="299" name="Group 298">
                <a:extLst>
                  <a:ext uri="{FF2B5EF4-FFF2-40B4-BE49-F238E27FC236}">
                    <a16:creationId xmlns:a16="http://schemas.microsoft.com/office/drawing/2014/main" id="{613836D1-16E3-449A-B1B2-C41CA7495975}"/>
                  </a:ext>
                </a:extLst>
              </p:cNvPr>
              <p:cNvGrpSpPr/>
              <p:nvPr/>
            </p:nvGrpSpPr>
            <p:grpSpPr>
              <a:xfrm>
                <a:off x="7521353" y="3579354"/>
                <a:ext cx="444034" cy="335598"/>
                <a:chOff x="10110340" y="2541110"/>
                <a:chExt cx="697761" cy="527364"/>
              </a:xfrm>
              <a:grpFill/>
            </p:grpSpPr>
            <p:sp>
              <p:nvSpPr>
                <p:cNvPr id="301" name="Freeform 143">
                  <a:extLst>
                    <a:ext uri="{FF2B5EF4-FFF2-40B4-BE49-F238E27FC236}">
                      <a16:creationId xmlns:a16="http://schemas.microsoft.com/office/drawing/2014/main" id="{291BE128-6624-4021-BDF5-382288A26E9E}"/>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nvGrpSpPr>
                <p:cNvPr id="302" name="Group 301">
                  <a:extLst>
                    <a:ext uri="{FF2B5EF4-FFF2-40B4-BE49-F238E27FC236}">
                      <a16:creationId xmlns:a16="http://schemas.microsoft.com/office/drawing/2014/main" id="{C4AF8172-003E-483A-BC97-BA906AFE9B34}"/>
                    </a:ext>
                  </a:extLst>
                </p:cNvPr>
                <p:cNvGrpSpPr/>
                <p:nvPr/>
              </p:nvGrpSpPr>
              <p:grpSpPr>
                <a:xfrm>
                  <a:off x="10396736" y="2613879"/>
                  <a:ext cx="411365" cy="381827"/>
                  <a:chOff x="9675960" y="2523905"/>
                  <a:chExt cx="411365" cy="381827"/>
                </a:xfrm>
                <a:grpFill/>
              </p:grpSpPr>
              <p:sp>
                <p:nvSpPr>
                  <p:cNvPr id="303" name="Freeform 44">
                    <a:extLst>
                      <a:ext uri="{FF2B5EF4-FFF2-40B4-BE49-F238E27FC236}">
                        <a16:creationId xmlns:a16="http://schemas.microsoft.com/office/drawing/2014/main" id="{EED06397-9FFF-4D59-AD97-77E18495042F}"/>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sp>
                <p:nvSpPr>
                  <p:cNvPr id="304" name="Freeform 44">
                    <a:extLst>
                      <a:ext uri="{FF2B5EF4-FFF2-40B4-BE49-F238E27FC236}">
                        <a16:creationId xmlns:a16="http://schemas.microsoft.com/office/drawing/2014/main" id="{17D7480E-4CF3-479D-8D7E-383F9EFFEDA9}"/>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grpSp>
          <p:sp>
            <p:nvSpPr>
              <p:cNvPr id="300" name="Freeform 12">
                <a:extLst>
                  <a:ext uri="{FF2B5EF4-FFF2-40B4-BE49-F238E27FC236}">
                    <a16:creationId xmlns:a16="http://schemas.microsoft.com/office/drawing/2014/main" id="{A65C826C-C0E3-4EFC-A6E8-BA57D62E6814}"/>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solidFill>
                <a:srgbClr val="0379D6"/>
              </a:solidFill>
              <a:ln>
                <a:noFill/>
              </a:ln>
            </p:spPr>
            <p:txBody>
              <a:bodyPr vert="horz" wrap="square" lIns="91440" tIns="45720" rIns="91440" bIns="45720" numCol="1" anchor="t" anchorCtr="0" compatLnSpc="1">
                <a:prstTxWarp prst="textNoShape">
                  <a:avLst/>
                </a:prstTxWarp>
              </a:bodyPr>
              <a:lstStyle/>
              <a:p>
                <a:pPr defTabSz="914400">
                  <a:defRPr/>
                </a:pPr>
                <a:endParaRPr lang="en-US" sz="1800">
                  <a:solidFill>
                    <a:srgbClr val="353535"/>
                  </a:solidFill>
                  <a:latin typeface="Segoe UI Semilight"/>
                </a:endParaRPr>
              </a:p>
            </p:txBody>
          </p:sp>
        </p:grpSp>
      </p:grpSp>
      <p:sp>
        <p:nvSpPr>
          <p:cNvPr id="2" name="Title 1">
            <a:extLst>
              <a:ext uri="{FF2B5EF4-FFF2-40B4-BE49-F238E27FC236}">
                <a16:creationId xmlns:a16="http://schemas.microsoft.com/office/drawing/2014/main" id="{619665DF-4791-4804-AEF8-CCF3FE652D79}"/>
              </a:ext>
            </a:extLst>
          </p:cNvPr>
          <p:cNvSpPr>
            <a:spLocks noGrp="1"/>
          </p:cNvSpPr>
          <p:nvPr>
            <p:ph type="title"/>
          </p:nvPr>
        </p:nvSpPr>
        <p:spPr/>
        <p:txBody>
          <a:bodyPr>
            <a:noAutofit/>
          </a:bodyPr>
          <a:lstStyle/>
          <a:p>
            <a:r>
              <a:rPr lang="en-US"/>
              <a:t>Recommendation 5: SSO All the things!</a:t>
            </a:r>
            <a:endParaRPr lang="en-US" sz="3300"/>
          </a:p>
        </p:txBody>
      </p:sp>
      <p:sp>
        <p:nvSpPr>
          <p:cNvPr id="3" name="Content Placeholder 2">
            <a:extLst>
              <a:ext uri="{FF2B5EF4-FFF2-40B4-BE49-F238E27FC236}">
                <a16:creationId xmlns:a16="http://schemas.microsoft.com/office/drawing/2014/main" id="{12B8AA77-15E4-7537-1284-1DAFC4B3ECCE}"/>
              </a:ext>
            </a:extLst>
          </p:cNvPr>
          <p:cNvSpPr>
            <a:spLocks noGrp="1"/>
          </p:cNvSpPr>
          <p:nvPr>
            <p:ph sz="quarter" idx="10"/>
          </p:nvPr>
        </p:nvSpPr>
        <p:spPr>
          <a:xfrm>
            <a:off x="584200" y="1435100"/>
            <a:ext cx="4006668" cy="5373779"/>
          </a:xfrm>
        </p:spPr>
        <p:txBody>
          <a:bodyPr/>
          <a:lstStyle/>
          <a:p>
            <a:r>
              <a:rPr lang="en-GB" sz="1800" dirty="0"/>
              <a:t>Redirect SSO Extension Profiles must be deployed via MDM:</a:t>
            </a:r>
          </a:p>
          <a:p>
            <a:r>
              <a:rPr lang="en-GB" sz="1800" dirty="0"/>
              <a:t>Very easy deployment with Intune as your MDM</a:t>
            </a:r>
          </a:p>
          <a:p>
            <a:r>
              <a:rPr lang="en-GB" sz="1800" dirty="0" err="1"/>
              <a:t>Jamf</a:t>
            </a:r>
            <a:r>
              <a:rPr lang="en-GB" sz="1800" dirty="0"/>
              <a:t> Pro requires a little more work and a PLIST file</a:t>
            </a:r>
          </a:p>
          <a:p>
            <a:r>
              <a:rPr lang="en-GB" sz="1800" dirty="0"/>
              <a:t>Can configure settings so users never need to open Company Portal</a:t>
            </a:r>
          </a:p>
          <a:p>
            <a:r>
              <a:rPr lang="en-GB" sz="1800" dirty="0"/>
              <a:t>Company Portal must always be installed, but users don’t need to open it if you follow recommended config</a:t>
            </a:r>
          </a:p>
          <a:p>
            <a:r>
              <a:rPr lang="en-GB" sz="1800" dirty="0"/>
              <a:t>Don’t need to integrate with Intune for CA in order to get SSO, its just recommended</a:t>
            </a:r>
          </a:p>
          <a:p>
            <a:r>
              <a:rPr lang="en-GB" sz="1800" dirty="0"/>
              <a:t>Easiest tool to test if things are working is Safari in Private mode</a:t>
            </a:r>
          </a:p>
          <a:p>
            <a:endParaRPr lang="en-GB" sz="1800" dirty="0"/>
          </a:p>
        </p:txBody>
      </p:sp>
    </p:spTree>
    <p:extLst>
      <p:ext uri="{BB962C8B-B14F-4D97-AF65-F5344CB8AC3E}">
        <p14:creationId xmlns:p14="http://schemas.microsoft.com/office/powerpoint/2010/main" val="130123938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t>Agenda</a:t>
            </a:r>
          </a:p>
        </p:txBody>
      </p:sp>
      <p:sp>
        <p:nvSpPr>
          <p:cNvPr id="155" name="Intro…"/>
          <p:cNvSpPr txBox="1">
            <a:spLocks noGrp="1"/>
          </p:cNvSpPr>
          <p:nvPr>
            <p:ph type="body" sz="quarter" idx="12"/>
          </p:nvPr>
        </p:nvSpPr>
        <p:spPr>
          <a:prstGeom prst="rect">
            <a:avLst/>
          </a:prstGeom>
        </p:spPr>
        <p:txBody>
          <a:bodyPr/>
          <a:lstStyle/>
          <a:p>
            <a:pPr>
              <a:buSzPct val="100000"/>
            </a:pPr>
            <a:r>
              <a:rPr dirty="0"/>
              <a:t>What </a:t>
            </a:r>
            <a:r>
              <a:rPr lang="en-US" dirty="0"/>
              <a:t>is </a:t>
            </a:r>
            <a:r>
              <a:rPr dirty="0"/>
              <a:t>Azure AD and Conditional Access?</a:t>
            </a:r>
            <a:endParaRPr lang="en-US" dirty="0"/>
          </a:p>
          <a:p>
            <a:pPr>
              <a:buSzPct val="100000"/>
            </a:pPr>
            <a:r>
              <a:rPr lang="en-US" dirty="0"/>
              <a:t>Prompting…why is it bad?</a:t>
            </a:r>
          </a:p>
          <a:p>
            <a:pPr>
              <a:buSzPct val="100000"/>
            </a:pPr>
            <a:r>
              <a:rPr lang="en-US" dirty="0"/>
              <a:t>Top 5 Recommendations</a:t>
            </a:r>
            <a:endParaRPr dirty="0"/>
          </a:p>
          <a:p>
            <a:pPr>
              <a:buSzPct val="100000"/>
            </a:pPr>
            <a:r>
              <a:rPr lang="en-US" dirty="0">
                <a:solidFill>
                  <a:srgbClr val="00B0F0"/>
                </a:solidFill>
              </a:rPr>
              <a:t>Go-Dos</a:t>
            </a:r>
            <a:endParaRPr dirty="0">
              <a:solidFill>
                <a:srgbClr val="00B0F0"/>
              </a:solidFill>
            </a:endParaRPr>
          </a:p>
        </p:txBody>
      </p:sp>
    </p:spTree>
    <p:extLst>
      <p:ext uri="{BB962C8B-B14F-4D97-AF65-F5344CB8AC3E}">
        <p14:creationId xmlns:p14="http://schemas.microsoft.com/office/powerpoint/2010/main" val="2112922204"/>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F9A36-4EB1-2E67-0A9F-5E3DB10A59DA}"/>
              </a:ext>
            </a:extLst>
          </p:cNvPr>
          <p:cNvSpPr>
            <a:spLocks noGrp="1"/>
          </p:cNvSpPr>
          <p:nvPr>
            <p:ph type="title"/>
          </p:nvPr>
        </p:nvSpPr>
        <p:spPr/>
        <p:txBody>
          <a:bodyPr/>
          <a:lstStyle/>
          <a:p>
            <a:r>
              <a:rPr lang="en-US"/>
              <a:t>Recap &amp; Go Dos!</a:t>
            </a:r>
          </a:p>
        </p:txBody>
      </p:sp>
      <p:sp>
        <p:nvSpPr>
          <p:cNvPr id="4" name="Text Placeholder 3">
            <a:extLst>
              <a:ext uri="{FF2B5EF4-FFF2-40B4-BE49-F238E27FC236}">
                <a16:creationId xmlns:a16="http://schemas.microsoft.com/office/drawing/2014/main" id="{55F4146D-46E9-B297-BDE0-A5FFCA869C83}"/>
              </a:ext>
            </a:extLst>
          </p:cNvPr>
          <p:cNvSpPr>
            <a:spLocks noGrp="1"/>
          </p:cNvSpPr>
          <p:nvPr>
            <p:ph sz="quarter" idx="10"/>
          </p:nvPr>
        </p:nvSpPr>
        <p:spPr/>
        <p:txBody>
          <a:bodyPr>
            <a:normAutofit/>
          </a:bodyPr>
          <a:lstStyle/>
          <a:p>
            <a:pPr marL="514350" indent="-514350">
              <a:buFont typeface="+mj-lt"/>
              <a:buAutoNum type="arabicPeriod"/>
            </a:pPr>
            <a:r>
              <a:rPr lang="en-GB" dirty="0"/>
              <a:t>Work with your IAM/Security team on the end user experience</a:t>
            </a:r>
          </a:p>
          <a:p>
            <a:pPr marL="228600" lvl="1" indent="0">
              <a:buNone/>
            </a:pPr>
            <a:r>
              <a:rPr lang="en-GB" dirty="0"/>
              <a:t>Use data in the Azure AD Authentication Prompt analysis (http://aka.ms/MFAPromptsWorkbook) </a:t>
            </a:r>
          </a:p>
          <a:p>
            <a:pPr marL="514350" indent="-514350">
              <a:buFont typeface="+mj-lt"/>
              <a:buAutoNum type="arabicPeriod"/>
            </a:pPr>
            <a:r>
              <a:rPr lang="en-GB" dirty="0"/>
              <a:t>Set device compliance via Intune or an MDM</a:t>
            </a:r>
          </a:p>
          <a:p>
            <a:pPr marL="514350" indent="-514350">
              <a:buFont typeface="+mj-lt"/>
              <a:buAutoNum type="arabicPeriod"/>
            </a:pPr>
            <a:r>
              <a:rPr lang="en-GB" dirty="0"/>
              <a:t>Deploy the Azure AD Enterprise SSO plugin to macOS and iOS</a:t>
            </a:r>
          </a:p>
          <a:p>
            <a:pPr marL="514350" indent="-514350">
              <a:buFont typeface="+mj-lt"/>
              <a:buAutoNum type="arabicPeriod"/>
            </a:pPr>
            <a:r>
              <a:rPr lang="en-GB" dirty="0"/>
              <a:t>Nudge users to use the Microsoft Authenticator app on iOS/Android and start moving to passwordless </a:t>
            </a:r>
            <a:r>
              <a:rPr lang="en-GB" dirty="0">
                <a:hlinkClick r:id="rId3"/>
              </a:rPr>
              <a:t>http://aka.ms/nudge</a:t>
            </a:r>
            <a:r>
              <a:rPr lang="en-GB" dirty="0"/>
              <a:t>  or </a:t>
            </a:r>
            <a:r>
              <a:rPr lang="en-GB" dirty="0">
                <a:hlinkClick r:id="rId4"/>
              </a:rPr>
              <a:t>http://aka.ms/gopasswordless</a:t>
            </a:r>
            <a:r>
              <a:rPr lang="en-GB" dirty="0"/>
              <a:t>   </a:t>
            </a:r>
          </a:p>
          <a:p>
            <a:pPr marL="514350" indent="-514350">
              <a:buFont typeface="+mj-lt"/>
              <a:buAutoNum type="arabicPeriod"/>
            </a:pPr>
            <a:r>
              <a:rPr lang="en-GB" dirty="0"/>
              <a:t>More SSO! Bring your modern auth apps to your IAM team. Move away from apps that require line of sight to a DC</a:t>
            </a:r>
          </a:p>
          <a:p>
            <a:endParaRPr lang="en-GB" dirty="0"/>
          </a:p>
          <a:p>
            <a:endParaRPr lang="en-US" dirty="0"/>
          </a:p>
        </p:txBody>
      </p:sp>
    </p:spTree>
    <p:extLst>
      <p:ext uri="{BB962C8B-B14F-4D97-AF65-F5344CB8AC3E}">
        <p14:creationId xmlns:p14="http://schemas.microsoft.com/office/powerpoint/2010/main" val="191647689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Azure AD"/>
          <p:cNvSpPr txBox="1">
            <a:spLocks noGrp="1"/>
          </p:cNvSpPr>
          <p:nvPr>
            <p:ph type="title"/>
          </p:nvPr>
        </p:nvSpPr>
        <p:spPr>
          <a:xfrm>
            <a:off x="588263" y="457200"/>
            <a:ext cx="11018520" cy="553998"/>
          </a:xfrm>
        </p:spPr>
        <p:txBody>
          <a:bodyPr wrap="square" anchor="t">
            <a:normAutofit/>
          </a:bodyPr>
          <a:lstStyle/>
          <a:p>
            <a:r>
              <a:rPr dirty="0"/>
              <a:t>Azure AD</a:t>
            </a:r>
          </a:p>
        </p:txBody>
      </p:sp>
      <p:sp>
        <p:nvSpPr>
          <p:cNvPr id="169" name="Azure AD is a full blown IDaaS solution, not an IDP for just Office 365…"/>
          <p:cNvSpPr txBox="1">
            <a:spLocks noGrp="1"/>
          </p:cNvSpPr>
          <p:nvPr>
            <p:ph sz="quarter" idx="12"/>
          </p:nvPr>
        </p:nvSpPr>
        <p:spPr>
          <a:xfrm>
            <a:off x="584200" y="1435100"/>
            <a:ext cx="5211763" cy="4833938"/>
          </a:xfrm>
        </p:spPr>
        <p:txBody>
          <a:bodyPr wrap="square">
            <a:normAutofit/>
          </a:bodyPr>
          <a:lstStyle/>
          <a:p>
            <a:pPr marL="276606" indent="-276606" defTabSz="1207008">
              <a:lnSpc>
                <a:spcPct val="90000"/>
              </a:lnSpc>
              <a:spcBef>
                <a:spcPts val="1150"/>
              </a:spcBef>
              <a:defRPr sz="4752"/>
            </a:pPr>
            <a:r>
              <a:rPr lang="en-GB" sz="3000" dirty="0"/>
              <a:t>Azure AD is a full blown </a:t>
            </a:r>
            <a:r>
              <a:rPr lang="en-GB" sz="3000" dirty="0" err="1"/>
              <a:t>IDaaS</a:t>
            </a:r>
            <a:r>
              <a:rPr lang="en-GB" sz="3000" dirty="0"/>
              <a:t> solution, not an IDP for just Office 365/Azure</a:t>
            </a:r>
          </a:p>
          <a:p>
            <a:pPr marL="276606" indent="-276606" defTabSz="1207008">
              <a:lnSpc>
                <a:spcPct val="90000"/>
              </a:lnSpc>
              <a:spcBef>
                <a:spcPts val="1150"/>
              </a:spcBef>
              <a:defRPr sz="4752"/>
            </a:pPr>
            <a:r>
              <a:rPr lang="en-GB" sz="3000" dirty="0"/>
              <a:t>Resources are moving to the cloud, devices are proliferating, users are outside the office</a:t>
            </a:r>
          </a:p>
          <a:p>
            <a:pPr marL="276606" indent="-276606" defTabSz="1207008">
              <a:lnSpc>
                <a:spcPct val="90000"/>
              </a:lnSpc>
              <a:spcBef>
                <a:spcPts val="1150"/>
              </a:spcBef>
              <a:defRPr sz="4752"/>
            </a:pPr>
            <a:r>
              <a:rPr lang="en-GB" sz="3000" dirty="0"/>
              <a:t>Identity needs to be the new control plane, rather than the network perimeter</a:t>
            </a:r>
          </a:p>
        </p:txBody>
      </p:sp>
      <p:pic>
        <p:nvPicPr>
          <p:cNvPr id="20" name="Picture 19" descr="Diagram&#10;&#10;Description automatically generated">
            <a:extLst>
              <a:ext uri="{FF2B5EF4-FFF2-40B4-BE49-F238E27FC236}">
                <a16:creationId xmlns:a16="http://schemas.microsoft.com/office/drawing/2014/main" id="{A2417F20-FF74-77C4-BCB6-53C5BFCC5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688" y="2384029"/>
            <a:ext cx="5219700" cy="2936080"/>
          </a:xfrm>
          <a:prstGeom prst="rect">
            <a:avLst/>
          </a:prstGeom>
          <a:noFill/>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xEl>
                                              <p:pRg st="1" end="1"/>
                                            </p:txEl>
                                          </p:spTgt>
                                        </p:tgtEl>
                                        <p:attrNameLst>
                                          <p:attrName>style.visibility</p:attrName>
                                        </p:attrNameLst>
                                      </p:cBhvr>
                                      <p:to>
                                        <p:strVal val="visible"/>
                                      </p:to>
                                    </p:set>
                                    <p:animEffect transition="in" filter="fade">
                                      <p:cBhvr>
                                        <p:cTn id="7" dur="500"/>
                                        <p:tgtEl>
                                          <p:spTgt spid="16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xEl>
                                              <p:pRg st="2" end="2"/>
                                            </p:txEl>
                                          </p:spTgt>
                                        </p:tgtEl>
                                        <p:attrNameLst>
                                          <p:attrName>style.visibility</p:attrName>
                                        </p:attrNameLst>
                                      </p:cBhvr>
                                      <p:to>
                                        <p:strVal val="visible"/>
                                      </p:to>
                                    </p:set>
                                    <p:animEffect transition="in" filter="fade">
                                      <p:cBhvr>
                                        <p:cTn id="12" dur="500"/>
                                        <p:tgtEl>
                                          <p:spTgt spid="16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36219BD-832B-1D40-2139-00D99DB5682D}"/>
              </a:ext>
            </a:extLst>
          </p:cNvPr>
          <p:cNvSpPr>
            <a:spLocks noGrp="1"/>
          </p:cNvSpPr>
          <p:nvPr>
            <p:ph type="title"/>
          </p:nvPr>
        </p:nvSpPr>
        <p:spPr/>
        <p:txBody>
          <a:bodyPr/>
          <a:lstStyle/>
          <a:p>
            <a:r>
              <a:rPr lang="en-GB" dirty="0"/>
              <a:t>Thank You</a:t>
            </a:r>
          </a:p>
        </p:txBody>
      </p:sp>
      <p:sp>
        <p:nvSpPr>
          <p:cNvPr id="4" name="TextBox 3">
            <a:extLst>
              <a:ext uri="{FF2B5EF4-FFF2-40B4-BE49-F238E27FC236}">
                <a16:creationId xmlns:a16="http://schemas.microsoft.com/office/drawing/2014/main" id="{A8F38A97-D5B5-4DFA-B348-473D26C2D9D1}"/>
              </a:ext>
            </a:extLst>
          </p:cNvPr>
          <p:cNvSpPr txBox="1"/>
          <p:nvPr/>
        </p:nvSpPr>
        <p:spPr>
          <a:xfrm>
            <a:off x="585216" y="3649667"/>
            <a:ext cx="6094268"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200" dirty="0"/>
              <a:t>Slides: aka.ms</a:t>
            </a:r>
            <a:r>
              <a:rPr lang="en-US" sz="2200"/>
              <a:t>/AADMacSysAdmins2022</a:t>
            </a:r>
            <a:endParaRPr lang="en-US" sz="2200" dirty="0"/>
          </a:p>
        </p:txBody>
      </p:sp>
    </p:spTree>
    <p:extLst>
      <p:ext uri="{BB962C8B-B14F-4D97-AF65-F5344CB8AC3E}">
        <p14:creationId xmlns:p14="http://schemas.microsoft.com/office/powerpoint/2010/main" val="376008442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zure AD Protocols"/>
          <p:cNvSpPr txBox="1">
            <a:spLocks noGrp="1"/>
          </p:cNvSpPr>
          <p:nvPr>
            <p:ph type="title"/>
          </p:nvPr>
        </p:nvSpPr>
        <p:spPr/>
        <p:txBody>
          <a:bodyPr wrap="square" anchor="t">
            <a:normAutofit/>
          </a:bodyPr>
          <a:lstStyle/>
          <a:p>
            <a:r>
              <a:rPr dirty="0"/>
              <a:t>Azure AD Protocols</a:t>
            </a:r>
          </a:p>
        </p:txBody>
      </p:sp>
      <p:sp>
        <p:nvSpPr>
          <p:cNvPr id="3" name="Text Placeholder 2">
            <a:extLst>
              <a:ext uri="{FF2B5EF4-FFF2-40B4-BE49-F238E27FC236}">
                <a16:creationId xmlns:a16="http://schemas.microsoft.com/office/drawing/2014/main" id="{129B43A7-246A-3B51-83CF-D2074CFC5886}"/>
              </a:ext>
            </a:extLst>
          </p:cNvPr>
          <p:cNvSpPr>
            <a:spLocks noGrp="1"/>
          </p:cNvSpPr>
          <p:nvPr>
            <p:ph type="body" sz="quarter" idx="16"/>
          </p:nvPr>
        </p:nvSpPr>
        <p:spPr/>
        <p:txBody>
          <a:bodyPr/>
          <a:lstStyle/>
          <a:p>
            <a:endParaRPr lang="en-GB"/>
          </a:p>
        </p:txBody>
      </p:sp>
      <p:sp>
        <p:nvSpPr>
          <p:cNvPr id="4" name="Text Placeholder 3">
            <a:extLst>
              <a:ext uri="{FF2B5EF4-FFF2-40B4-BE49-F238E27FC236}">
                <a16:creationId xmlns:a16="http://schemas.microsoft.com/office/drawing/2014/main" id="{F86CD6D5-5F4B-1364-A491-D56EB07B7388}"/>
              </a:ext>
            </a:extLst>
          </p:cNvPr>
          <p:cNvSpPr>
            <a:spLocks noGrp="1"/>
          </p:cNvSpPr>
          <p:nvPr>
            <p:ph type="body" sz="quarter" idx="17"/>
          </p:nvPr>
        </p:nvSpPr>
        <p:spPr/>
        <p:txBody>
          <a:bodyPr/>
          <a:lstStyle/>
          <a:p>
            <a:endParaRPr lang="en-GB"/>
          </a:p>
        </p:txBody>
      </p:sp>
      <p:sp>
        <p:nvSpPr>
          <p:cNvPr id="2" name="Content Placeholder 1">
            <a:extLst>
              <a:ext uri="{FF2B5EF4-FFF2-40B4-BE49-F238E27FC236}">
                <a16:creationId xmlns:a16="http://schemas.microsoft.com/office/drawing/2014/main" id="{2288FAE2-0FA6-6D15-C005-CFA279E9CF0A}"/>
              </a:ext>
            </a:extLst>
          </p:cNvPr>
          <p:cNvSpPr>
            <a:spLocks noGrp="1"/>
          </p:cNvSpPr>
          <p:nvPr>
            <p:ph sz="quarter" idx="13"/>
          </p:nvPr>
        </p:nvSpPr>
        <p:spPr>
          <a:xfrm>
            <a:off x="6096001" y="2081212"/>
            <a:ext cx="5513388" cy="5539978"/>
          </a:xfrm>
        </p:spPr>
        <p:txBody>
          <a:bodyPr/>
          <a:lstStyle/>
          <a:p>
            <a:r>
              <a:rPr lang="en-GB" dirty="0"/>
              <a:t>Committed to open standards, especially OpenID Connect and other modern protocols</a:t>
            </a:r>
          </a:p>
          <a:p>
            <a:r>
              <a:rPr lang="en-GB" dirty="0"/>
              <a:t>Microsoft cloud services are built on OpenID Connect</a:t>
            </a:r>
          </a:p>
          <a:p>
            <a:r>
              <a:rPr lang="en-GB" dirty="0"/>
              <a:t>Investing in new standards, like FIDO and DIF</a:t>
            </a:r>
          </a:p>
          <a:p>
            <a:r>
              <a:rPr lang="en-GB" dirty="0"/>
              <a:t>See joint Passkeys announcement from FIDO foundation, Microsoft, Apple, and Google: </a:t>
            </a:r>
            <a:r>
              <a:rPr lang="en-GB" dirty="0">
                <a:hlinkClick r:id="rId3"/>
              </a:rPr>
              <a:t>https://aka.ms/PasskeyAnnouncement</a:t>
            </a:r>
            <a:r>
              <a:rPr lang="en-GB" dirty="0"/>
              <a:t> </a:t>
            </a:r>
          </a:p>
          <a:p>
            <a:endParaRPr lang="en-GB" dirty="0"/>
          </a:p>
          <a:p>
            <a:endParaRPr lang="en-GB" dirty="0"/>
          </a:p>
        </p:txBody>
      </p:sp>
      <p:pic>
        <p:nvPicPr>
          <p:cNvPr id="175" name="Image" descr="Image"/>
          <p:cNvPicPr>
            <a:picLocks noChangeAspect="1"/>
          </p:cNvPicPr>
          <p:nvPr/>
        </p:nvPicPr>
        <p:blipFill>
          <a:blip r:embed="rId4"/>
          <a:stretch>
            <a:fillRect/>
          </a:stretch>
        </p:blipFill>
        <p:spPr>
          <a:xfrm>
            <a:off x="665163" y="2704236"/>
            <a:ext cx="5219700" cy="1905190"/>
          </a:xfrm>
          <a:prstGeom prst="rect">
            <a:avLst/>
          </a:prstGeom>
          <a:noFill/>
          <a:ln w="12700">
            <a:miter lim="400000"/>
          </a:ln>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5"/>
                                        </p:tgtEl>
                                        <p:attrNameLst>
                                          <p:attrName>style.visibility</p:attrName>
                                        </p:attrNameLst>
                                      </p:cBhvr>
                                      <p:to>
                                        <p:strVal val="visible"/>
                                      </p:to>
                                    </p:set>
                                    <p:animEffect transition="in" filter="fade">
                                      <p:cBhvr>
                                        <p:cTn id="7"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onditional Access"/>
          <p:cNvSpPr txBox="1">
            <a:spLocks noGrp="1"/>
          </p:cNvSpPr>
          <p:nvPr>
            <p:ph type="title"/>
          </p:nvPr>
        </p:nvSpPr>
        <p:spPr>
          <a:prstGeom prst="rect">
            <a:avLst/>
          </a:prstGeom>
        </p:spPr>
        <p:txBody>
          <a:bodyPr/>
          <a:lstStyle/>
          <a:p>
            <a:r>
              <a:t>Conditional Access</a:t>
            </a:r>
          </a:p>
        </p:txBody>
      </p:sp>
      <p:sp>
        <p:nvSpPr>
          <p:cNvPr id="2" name="Content Placeholder 1">
            <a:extLst>
              <a:ext uri="{FF2B5EF4-FFF2-40B4-BE49-F238E27FC236}">
                <a16:creationId xmlns:a16="http://schemas.microsoft.com/office/drawing/2014/main" id="{5D9CA20E-F0DB-42A7-59EC-B92AB84C8E02}"/>
              </a:ext>
            </a:extLst>
          </p:cNvPr>
          <p:cNvSpPr>
            <a:spLocks noGrp="1"/>
          </p:cNvSpPr>
          <p:nvPr>
            <p:ph sz="quarter" idx="12"/>
          </p:nvPr>
        </p:nvSpPr>
        <p:spPr>
          <a:xfrm>
            <a:off x="584200" y="1435100"/>
            <a:ext cx="5211763" cy="5182957"/>
          </a:xfrm>
        </p:spPr>
        <p:txBody>
          <a:bodyPr/>
          <a:lstStyle/>
          <a:p>
            <a:r>
              <a:rPr lang="en-GB" dirty="0"/>
              <a:t>Zero-trust </a:t>
            </a:r>
            <a:r>
              <a:rPr lang="en-GB" dirty="0" err="1"/>
              <a:t>AuthN</a:t>
            </a:r>
            <a:r>
              <a:rPr lang="en-GB" dirty="0"/>
              <a:t> and </a:t>
            </a:r>
            <a:r>
              <a:rPr lang="en-GB" dirty="0" err="1"/>
              <a:t>AuthZ</a:t>
            </a:r>
            <a:r>
              <a:rPr lang="en-GB" dirty="0"/>
              <a:t> engine</a:t>
            </a:r>
          </a:p>
          <a:p>
            <a:r>
              <a:rPr lang="en-GB" dirty="0"/>
              <a:t>Evaluate trust every time a user or device requests access to a resource </a:t>
            </a:r>
          </a:p>
          <a:p>
            <a:r>
              <a:rPr lang="en-GB" dirty="0"/>
              <a:t>Conditional access understands the user’s activity</a:t>
            </a:r>
          </a:p>
          <a:p>
            <a:pPr lvl="1"/>
            <a:r>
              <a:rPr lang="en-GB" dirty="0"/>
              <a:t>User location</a:t>
            </a:r>
          </a:p>
          <a:p>
            <a:pPr lvl="1"/>
            <a:r>
              <a:rPr lang="en-GB" dirty="0"/>
              <a:t>User Risk</a:t>
            </a:r>
          </a:p>
          <a:p>
            <a:pPr lvl="1"/>
            <a:r>
              <a:rPr lang="en-GB" dirty="0"/>
              <a:t>State of device</a:t>
            </a:r>
          </a:p>
          <a:p>
            <a:pPr lvl="1"/>
            <a:r>
              <a:rPr lang="en-GB" dirty="0"/>
              <a:t>App requirements</a:t>
            </a:r>
          </a:p>
          <a:p>
            <a:endParaRPr lang="en-GB" dirty="0"/>
          </a:p>
        </p:txBody>
      </p:sp>
      <p:sp>
        <p:nvSpPr>
          <p:cNvPr id="3" name="Content Placeholder 2">
            <a:extLst>
              <a:ext uri="{FF2B5EF4-FFF2-40B4-BE49-F238E27FC236}">
                <a16:creationId xmlns:a16="http://schemas.microsoft.com/office/drawing/2014/main" id="{B7B2930B-4A00-04E5-83B8-D9B298B16E92}"/>
              </a:ext>
            </a:extLst>
          </p:cNvPr>
          <p:cNvSpPr>
            <a:spLocks noGrp="1"/>
          </p:cNvSpPr>
          <p:nvPr>
            <p:ph sz="quarter" idx="13"/>
          </p:nvPr>
        </p:nvSpPr>
        <p:spPr/>
        <p:txBody>
          <a:bodyPr/>
          <a:lstStyle/>
          <a:p>
            <a:endParaRPr lang="en-GB"/>
          </a:p>
        </p:txBody>
      </p:sp>
      <p:pic>
        <p:nvPicPr>
          <p:cNvPr id="5" name="Picture 4">
            <a:extLst>
              <a:ext uri="{FF2B5EF4-FFF2-40B4-BE49-F238E27FC236}">
                <a16:creationId xmlns:a16="http://schemas.microsoft.com/office/drawing/2014/main" id="{196D6699-F876-468F-0AC4-E82FF1173A7B}"/>
              </a:ext>
            </a:extLst>
          </p:cNvPr>
          <p:cNvPicPr>
            <a:picLocks noChangeAspect="1"/>
          </p:cNvPicPr>
          <p:nvPr/>
        </p:nvPicPr>
        <p:blipFill>
          <a:blip r:embed="rId3"/>
          <a:stretch>
            <a:fillRect/>
          </a:stretch>
        </p:blipFill>
        <p:spPr>
          <a:xfrm>
            <a:off x="5889900" y="1731182"/>
            <a:ext cx="6216860" cy="3395636"/>
          </a:xfrm>
          <a:prstGeom prst="rect">
            <a:avLst/>
          </a:prstGeom>
        </p:spPr>
      </p:pic>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Conditional Access Evaluation Phase"/>
          <p:cNvSpPr txBox="1">
            <a:spLocks noGrp="1"/>
          </p:cNvSpPr>
          <p:nvPr>
            <p:ph type="title"/>
          </p:nvPr>
        </p:nvSpPr>
        <p:spPr>
          <a:prstGeom prst="rect">
            <a:avLst/>
          </a:prstGeom>
        </p:spPr>
        <p:txBody>
          <a:bodyPr>
            <a:normAutofit fontScale="90000"/>
          </a:bodyPr>
          <a:lstStyle>
            <a:lvl1pPr defTabSz="462280">
              <a:defRPr sz="4704" spc="-141"/>
            </a:lvl1pPr>
          </a:lstStyle>
          <a:p>
            <a:r>
              <a:rPr lang="en-US" sz="2700"/>
              <a:t>Conditional Access Evaluation Phase</a:t>
            </a:r>
          </a:p>
        </p:txBody>
      </p:sp>
      <p:sp>
        <p:nvSpPr>
          <p:cNvPr id="7" name="Text Placeholder 6">
            <a:extLst>
              <a:ext uri="{FF2B5EF4-FFF2-40B4-BE49-F238E27FC236}">
                <a16:creationId xmlns:a16="http://schemas.microsoft.com/office/drawing/2014/main" id="{D7B7420C-C6D5-366A-2366-F9C61B0E038C}"/>
              </a:ext>
            </a:extLst>
          </p:cNvPr>
          <p:cNvSpPr>
            <a:spLocks noGrp="1"/>
          </p:cNvSpPr>
          <p:nvPr>
            <p:ph type="body" sz="quarter" idx="13"/>
          </p:nvPr>
        </p:nvSpPr>
        <p:spPr>
          <a:xfrm>
            <a:off x="-2" y="0"/>
            <a:ext cx="6962275" cy="6858000"/>
          </a:xfrm>
        </p:spPr>
        <p:txBody>
          <a:bodyPr/>
          <a:lstStyle/>
          <a:p>
            <a:endParaRPr lang="en-GB" dirty="0"/>
          </a:p>
        </p:txBody>
      </p:sp>
      <p:sp>
        <p:nvSpPr>
          <p:cNvPr id="2" name="Text Placeholder 1">
            <a:extLst>
              <a:ext uri="{FF2B5EF4-FFF2-40B4-BE49-F238E27FC236}">
                <a16:creationId xmlns:a16="http://schemas.microsoft.com/office/drawing/2014/main" id="{20502944-C5EE-5713-8715-8AE9ABC78EE4}"/>
              </a:ext>
            </a:extLst>
          </p:cNvPr>
          <p:cNvSpPr>
            <a:spLocks noGrp="1"/>
          </p:cNvSpPr>
          <p:nvPr>
            <p:ph type="body" sz="quarter" idx="11"/>
          </p:nvPr>
        </p:nvSpPr>
        <p:spPr/>
        <p:txBody>
          <a:bodyPr/>
          <a:lstStyle/>
          <a:p>
            <a:pPr algn="l">
              <a:defRPr>
                <a:solidFill>
                  <a:srgbClr val="D5D5D5"/>
                </a:solidFill>
                <a:latin typeface="Andale Mono"/>
                <a:ea typeface="Andale Mono"/>
                <a:cs typeface="Andale Mono"/>
                <a:sym typeface="Andale Mono"/>
              </a:defRPr>
            </a:pP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userDisplayName</a:t>
            </a:r>
            <a:r>
              <a:rPr lang="en-GB" sz="1050" dirty="0"/>
              <a:t>": </a:t>
            </a:r>
            <a:r>
              <a:rPr lang="en-GB" sz="1050" dirty="0">
                <a:solidFill>
                  <a:srgbClr val="367E22"/>
                </a:solidFill>
              </a:rPr>
              <a:t>"Michael Epping"</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appDisplayName</a:t>
            </a:r>
            <a:r>
              <a:rPr lang="en-GB" sz="1050" dirty="0"/>
              <a:t>": </a:t>
            </a:r>
            <a:r>
              <a:rPr lang="en-GB" sz="1050" dirty="0">
                <a:solidFill>
                  <a:srgbClr val="367E22"/>
                </a:solidFill>
              </a:rPr>
              <a:t>"Azure Portal"</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ipAddress</a:t>
            </a:r>
            <a:r>
              <a:rPr lang="en-GB" sz="1050" dirty="0"/>
              <a:t>": </a:t>
            </a:r>
            <a:r>
              <a:rPr lang="en-GB" sz="1050" dirty="0">
                <a:solidFill>
                  <a:srgbClr val="367E22"/>
                </a:solidFill>
              </a:rPr>
              <a:t>"97.113.39.216"</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clientAppUsed</a:t>
            </a:r>
            <a:r>
              <a:rPr lang="en-GB" sz="1050" dirty="0"/>
              <a:t>": </a:t>
            </a:r>
            <a:r>
              <a:rPr lang="en-GB" sz="1050" dirty="0">
                <a:solidFill>
                  <a:srgbClr val="367E22"/>
                </a:solidFill>
              </a:rPr>
              <a:t>"Browser"</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conditionalAccessStatus</a:t>
            </a:r>
            <a:r>
              <a:rPr lang="en-GB" sz="1050" dirty="0"/>
              <a:t>": </a:t>
            </a:r>
            <a:r>
              <a:rPr lang="en-GB" sz="1050" dirty="0">
                <a:solidFill>
                  <a:srgbClr val="367E22"/>
                </a:solidFill>
              </a:rPr>
              <a:t>"success"</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riskDetail</a:t>
            </a:r>
            <a:r>
              <a:rPr lang="en-GB" sz="1050" dirty="0"/>
              <a:t>": </a:t>
            </a:r>
            <a:r>
              <a:rPr lang="en-GB" sz="1050" dirty="0">
                <a:solidFill>
                  <a:srgbClr val="367E22"/>
                </a:solidFill>
              </a:rPr>
              <a:t>"none"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riskLevelAggregated</a:t>
            </a:r>
            <a:r>
              <a:rPr lang="en-GB" sz="1050" dirty="0"/>
              <a:t>": </a:t>
            </a:r>
            <a:r>
              <a:rPr lang="en-GB" sz="1050" dirty="0">
                <a:solidFill>
                  <a:srgbClr val="367E22"/>
                </a:solidFill>
              </a:rPr>
              <a:t>"none"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riskLevelDuringSignIn</a:t>
            </a:r>
            <a:r>
              <a:rPr lang="en-GB" sz="1050" dirty="0"/>
              <a:t>": </a:t>
            </a:r>
            <a:r>
              <a:rPr lang="en-GB" sz="1050" dirty="0">
                <a:solidFill>
                  <a:srgbClr val="367E22"/>
                </a:solidFill>
              </a:rPr>
              <a:t>"none"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riskState</a:t>
            </a:r>
            <a:r>
              <a:rPr lang="en-GB" sz="1050" dirty="0"/>
              <a:t>": </a:t>
            </a:r>
            <a:r>
              <a:rPr lang="en-GB" sz="1050" dirty="0">
                <a:solidFill>
                  <a:srgbClr val="367E22"/>
                </a:solidFill>
              </a:rPr>
              <a:t>"none"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resourceDisplayName</a:t>
            </a:r>
            <a:r>
              <a:rPr lang="en-GB" sz="1050" dirty="0"/>
              <a:t>": </a:t>
            </a:r>
            <a:r>
              <a:rPr lang="en-GB" sz="1050" dirty="0">
                <a:solidFill>
                  <a:srgbClr val="367E22"/>
                </a:solidFill>
              </a:rPr>
              <a:t>"Windows Azure Service Management API"</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deviceDetail</a:t>
            </a:r>
            <a:r>
              <a:rPr lang="en-GB" sz="1050" dirty="0"/>
              <a:t>": {</a:t>
            </a:r>
          </a:p>
          <a:p>
            <a:pPr algn="l">
              <a:defRPr>
                <a:solidFill>
                  <a:srgbClr val="D5D5D5"/>
                </a:solidFill>
                <a:latin typeface="Andale Mono"/>
                <a:ea typeface="Andale Mono"/>
                <a:cs typeface="Andale Mono"/>
                <a:sym typeface="Andale Mono"/>
              </a:defRPr>
            </a:pPr>
            <a:r>
              <a:rPr lang="en-GB" sz="1050" dirty="0"/>
              <a:t>    "</a:t>
            </a:r>
            <a:r>
              <a:rPr lang="en-GB" sz="1050" dirty="0" err="1"/>
              <a:t>deviceId</a:t>
            </a:r>
            <a:r>
              <a:rPr lang="en-GB" sz="1050" dirty="0"/>
              <a:t>": </a:t>
            </a:r>
            <a:r>
              <a:rPr lang="en-GB" sz="1050" dirty="0">
                <a:solidFill>
                  <a:srgbClr val="367E22"/>
                </a:solidFill>
              </a:rPr>
              <a:t>""</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displayName</a:t>
            </a:r>
            <a:r>
              <a:rPr lang="en-GB" sz="1050" dirty="0"/>
              <a:t>": </a:t>
            </a:r>
            <a:r>
              <a:rPr lang="en-GB" sz="1050" dirty="0">
                <a:solidFill>
                  <a:srgbClr val="367E22"/>
                </a:solidFill>
              </a:rPr>
              <a:t>""</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operatingSystem</a:t>
            </a:r>
            <a:r>
              <a:rPr lang="en-GB" sz="1050" dirty="0"/>
              <a:t>": </a:t>
            </a:r>
            <a:r>
              <a:rPr lang="en-GB" sz="1050" dirty="0">
                <a:solidFill>
                  <a:srgbClr val="367E22"/>
                </a:solidFill>
              </a:rPr>
              <a:t>"</a:t>
            </a:r>
            <a:r>
              <a:rPr lang="en-GB" sz="1050" dirty="0" err="1">
                <a:solidFill>
                  <a:srgbClr val="367E22"/>
                </a:solidFill>
              </a:rPr>
              <a:t>MacOs</a:t>
            </a:r>
            <a:r>
              <a:rPr lang="en-GB" sz="1050" dirty="0">
                <a:solidFill>
                  <a:srgbClr val="367E22"/>
                </a:solidFill>
              </a:rPr>
              <a:t>"</a:t>
            </a:r>
            <a:r>
              <a:rPr lang="en-GB" sz="1050" dirty="0"/>
              <a:t>,</a:t>
            </a:r>
          </a:p>
          <a:p>
            <a:pPr algn="l">
              <a:defRPr>
                <a:solidFill>
                  <a:srgbClr val="D5D5D5"/>
                </a:solidFill>
                <a:latin typeface="Andale Mono"/>
                <a:ea typeface="Andale Mono"/>
                <a:cs typeface="Andale Mono"/>
                <a:sym typeface="Andale Mono"/>
              </a:defRPr>
            </a:pPr>
            <a:r>
              <a:rPr lang="en-GB" sz="1050" dirty="0"/>
              <a:t>    "browser": </a:t>
            </a:r>
            <a:r>
              <a:rPr lang="en-GB" sz="1050" dirty="0">
                <a:solidFill>
                  <a:srgbClr val="367E22"/>
                </a:solidFill>
              </a:rPr>
              <a:t>"Edge 102.0.1245"</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isCompliant</a:t>
            </a:r>
            <a:r>
              <a:rPr lang="en-GB" sz="1050" dirty="0"/>
              <a:t>": </a:t>
            </a:r>
            <a:r>
              <a:rPr lang="en-GB" sz="1050" dirty="0">
                <a:solidFill>
                  <a:srgbClr val="F09439"/>
                </a:solidFill>
              </a:rPr>
              <a:t>false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isManaged</a:t>
            </a:r>
            <a:r>
              <a:rPr lang="en-GB" sz="1050" dirty="0"/>
              <a:t>": </a:t>
            </a:r>
            <a:r>
              <a:rPr lang="en-GB" sz="1050" dirty="0">
                <a:solidFill>
                  <a:srgbClr val="F09439"/>
                </a:solidFill>
              </a:rPr>
              <a:t>false</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trustType</a:t>
            </a:r>
            <a:r>
              <a:rPr lang="en-GB" sz="1050" dirty="0"/>
              <a:t>": </a:t>
            </a:r>
            <a:r>
              <a:rPr lang="en-GB" sz="1050" dirty="0">
                <a:solidFill>
                  <a:srgbClr val="367E22"/>
                </a:solidFill>
              </a:rPr>
              <a:t>""</a:t>
            </a:r>
          </a:p>
          <a:p>
            <a:pPr algn="l">
              <a:defRPr>
                <a:solidFill>
                  <a:srgbClr val="D5D5D5"/>
                </a:solidFill>
                <a:latin typeface="Andale Mono"/>
                <a:ea typeface="Andale Mono"/>
                <a:cs typeface="Andale Mono"/>
                <a:sym typeface="Andale Mono"/>
              </a:defRPr>
            </a:pPr>
            <a:r>
              <a:rPr lang="en-GB" sz="1050" dirty="0"/>
              <a:t>  },</a:t>
            </a:r>
          </a:p>
          <a:p>
            <a:pPr algn="l">
              <a:defRPr>
                <a:solidFill>
                  <a:srgbClr val="D5D5D5"/>
                </a:solidFill>
                <a:latin typeface="Andale Mono"/>
                <a:ea typeface="Andale Mono"/>
                <a:cs typeface="Andale Mono"/>
                <a:sym typeface="Andale Mono"/>
              </a:defRPr>
            </a:pPr>
            <a:r>
              <a:rPr lang="en-GB" sz="1050" dirty="0"/>
              <a:t>  "location": {</a:t>
            </a:r>
          </a:p>
          <a:p>
            <a:pPr algn="l">
              <a:defRPr>
                <a:solidFill>
                  <a:srgbClr val="D5D5D5"/>
                </a:solidFill>
                <a:latin typeface="Andale Mono"/>
                <a:ea typeface="Andale Mono"/>
                <a:cs typeface="Andale Mono"/>
                <a:sym typeface="Andale Mono"/>
              </a:defRPr>
            </a:pPr>
            <a:r>
              <a:rPr lang="en-GB" sz="1050" dirty="0"/>
              <a:t>    "city": </a:t>
            </a:r>
            <a:r>
              <a:rPr lang="en-GB" sz="1050" dirty="0">
                <a:solidFill>
                  <a:srgbClr val="367E22"/>
                </a:solidFill>
              </a:rPr>
              <a:t>"Seattle"</a:t>
            </a:r>
            <a:r>
              <a:rPr lang="en-GB" sz="1050" dirty="0"/>
              <a:t>,</a:t>
            </a:r>
          </a:p>
          <a:p>
            <a:pPr algn="l">
              <a:defRPr>
                <a:solidFill>
                  <a:srgbClr val="D5D5D5"/>
                </a:solidFill>
                <a:latin typeface="Andale Mono"/>
                <a:ea typeface="Andale Mono"/>
                <a:cs typeface="Andale Mono"/>
                <a:sym typeface="Andale Mono"/>
              </a:defRPr>
            </a:pPr>
            <a:r>
              <a:rPr lang="en-GB" sz="1050" dirty="0"/>
              <a:t>    "state": </a:t>
            </a:r>
            <a:r>
              <a:rPr lang="en-GB" sz="1050" dirty="0">
                <a:solidFill>
                  <a:srgbClr val="367E22"/>
                </a:solidFill>
              </a:rPr>
              <a:t>"Washington"</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countryOrRegion</a:t>
            </a:r>
            <a:r>
              <a:rPr lang="en-GB" sz="1050" dirty="0"/>
              <a:t>": </a:t>
            </a:r>
            <a:r>
              <a:rPr lang="en-GB" sz="1050" dirty="0">
                <a:solidFill>
                  <a:srgbClr val="367E22"/>
                </a:solidFill>
              </a:rPr>
              <a:t>"US"</a:t>
            </a:r>
            <a:r>
              <a:rPr lang="en-GB" sz="1050" dirty="0"/>
              <a:t>,</a:t>
            </a:r>
          </a:p>
          <a:p>
            <a:pPr algn="l">
              <a:defRPr>
                <a:solidFill>
                  <a:srgbClr val="D5D5D5"/>
                </a:solidFill>
                <a:latin typeface="Andale Mono"/>
                <a:ea typeface="Andale Mono"/>
                <a:cs typeface="Andale Mono"/>
                <a:sym typeface="Andale Mono"/>
              </a:defRPr>
            </a:pPr>
            <a:r>
              <a:rPr lang="en-GB" sz="1050" dirty="0"/>
              <a:t>    "</a:t>
            </a:r>
            <a:r>
              <a:rPr lang="en-GB" sz="1050" dirty="0" err="1"/>
              <a:t>geoCoordinates</a:t>
            </a:r>
            <a:r>
              <a:rPr lang="en-GB" sz="1050" dirty="0"/>
              <a:t>": {</a:t>
            </a:r>
          </a:p>
          <a:p>
            <a:pPr algn="l">
              <a:defRPr>
                <a:solidFill>
                  <a:srgbClr val="D5D5D5"/>
                </a:solidFill>
                <a:latin typeface="Andale Mono"/>
                <a:ea typeface="Andale Mono"/>
                <a:cs typeface="Andale Mono"/>
                <a:sym typeface="Andale Mono"/>
              </a:defRPr>
            </a:pPr>
            <a:r>
              <a:rPr lang="en-GB" sz="1050" dirty="0"/>
              <a:t>      "altitude": </a:t>
            </a:r>
            <a:r>
              <a:rPr lang="en-GB" sz="1050" dirty="0">
                <a:solidFill>
                  <a:srgbClr val="929292"/>
                </a:solidFill>
              </a:rPr>
              <a:t>null</a:t>
            </a:r>
            <a:r>
              <a:rPr lang="en-GB" sz="1050" dirty="0"/>
              <a:t>,</a:t>
            </a:r>
          </a:p>
          <a:p>
            <a:pPr algn="l">
              <a:defRPr>
                <a:solidFill>
                  <a:srgbClr val="D5D5D5"/>
                </a:solidFill>
                <a:latin typeface="Andale Mono"/>
                <a:ea typeface="Andale Mono"/>
                <a:cs typeface="Andale Mono"/>
                <a:sym typeface="Andale Mono"/>
              </a:defRPr>
            </a:pPr>
            <a:r>
              <a:rPr lang="en-GB" sz="1050" dirty="0"/>
              <a:t>      "latitude": </a:t>
            </a:r>
            <a:r>
              <a:rPr lang="en-GB" sz="1050" dirty="0">
                <a:solidFill>
                  <a:srgbClr val="EB3223"/>
                </a:solidFill>
              </a:rPr>
              <a:t>47.61837</a:t>
            </a:r>
            <a:r>
              <a:rPr lang="en-GB" sz="1050" dirty="0"/>
              <a:t>,</a:t>
            </a:r>
          </a:p>
          <a:p>
            <a:pPr algn="l">
              <a:defRPr>
                <a:solidFill>
                  <a:srgbClr val="D5D5D5"/>
                </a:solidFill>
                <a:latin typeface="Andale Mono"/>
                <a:ea typeface="Andale Mono"/>
                <a:cs typeface="Andale Mono"/>
                <a:sym typeface="Andale Mono"/>
              </a:defRPr>
            </a:pPr>
            <a:r>
              <a:rPr lang="en-GB" sz="1050" dirty="0"/>
              <a:t>      "longitude": </a:t>
            </a:r>
            <a:r>
              <a:rPr lang="en-GB" sz="1050" dirty="0">
                <a:solidFill>
                  <a:srgbClr val="EB3223"/>
                </a:solidFill>
              </a:rPr>
              <a:t>-122.3142</a:t>
            </a:r>
          </a:p>
          <a:p>
            <a:pPr algn="l">
              <a:defRPr>
                <a:solidFill>
                  <a:srgbClr val="D5D5D5"/>
                </a:solidFill>
                <a:latin typeface="Andale Mono"/>
                <a:ea typeface="Andale Mono"/>
                <a:cs typeface="Andale Mono"/>
                <a:sym typeface="Andale Mono"/>
              </a:defRPr>
            </a:pPr>
            <a:r>
              <a:rPr lang="en-GB" sz="1050" dirty="0"/>
              <a:t>    }</a:t>
            </a:r>
          </a:p>
          <a:p>
            <a:pPr algn="l">
              <a:defRPr>
                <a:solidFill>
                  <a:srgbClr val="D5D5D5"/>
                </a:solidFill>
                <a:latin typeface="Andale Mono"/>
                <a:ea typeface="Andale Mono"/>
                <a:cs typeface="Andale Mono"/>
                <a:sym typeface="Andale Mono"/>
              </a:defRPr>
            </a:pPr>
            <a:r>
              <a:rPr lang="en-GB" sz="1050" dirty="0"/>
              <a:t>  }</a:t>
            </a:r>
          </a:p>
          <a:p>
            <a:pPr algn="l">
              <a:defRPr>
                <a:solidFill>
                  <a:srgbClr val="D5D5D5"/>
                </a:solidFill>
                <a:latin typeface="Andale Mono"/>
                <a:ea typeface="Andale Mono"/>
                <a:cs typeface="Andale Mono"/>
                <a:sym typeface="Andale Mono"/>
              </a:defRPr>
            </a:pPr>
            <a:r>
              <a:rPr lang="en-GB" sz="1050" dirty="0"/>
              <a:t>}</a:t>
            </a:r>
          </a:p>
          <a:p>
            <a:endParaRPr lang="en-GB" sz="1050" dirty="0"/>
          </a:p>
        </p:txBody>
      </p:sp>
      <p:sp>
        <p:nvSpPr>
          <p:cNvPr id="6" name="Text Placeholder 5">
            <a:extLst>
              <a:ext uri="{FF2B5EF4-FFF2-40B4-BE49-F238E27FC236}">
                <a16:creationId xmlns:a16="http://schemas.microsoft.com/office/drawing/2014/main" id="{AFD6CD2D-B8C1-6544-0EBE-B5EC9D20D37B}"/>
              </a:ext>
            </a:extLst>
          </p:cNvPr>
          <p:cNvSpPr>
            <a:spLocks noGrp="1"/>
          </p:cNvSpPr>
          <p:nvPr>
            <p:ph type="body" sz="quarter" idx="10"/>
          </p:nvPr>
        </p:nvSpPr>
        <p:spPr>
          <a:xfrm>
            <a:off x="7575550" y="1336675"/>
            <a:ext cx="4033838" cy="5094728"/>
          </a:xfrm>
        </p:spPr>
        <p:txBody>
          <a:bodyPr/>
          <a:lstStyle/>
          <a:p>
            <a:pPr marL="285750" indent="-285750">
              <a:buFont typeface="Arial" panose="020B0604020202020204" pitchFamily="34" charset="0"/>
              <a:buChar char="•"/>
            </a:pPr>
            <a:r>
              <a:rPr lang="en-GB" sz="1600" dirty="0"/>
              <a:t>All Conditional Access polices are ANDed together. (Not like GPO LSDO precedence) </a:t>
            </a:r>
          </a:p>
          <a:p>
            <a:pPr marL="742813" lvl="2" indent="-285750">
              <a:buFont typeface="Arial" panose="020B0604020202020204" pitchFamily="34" charset="0"/>
              <a:buChar char="•"/>
            </a:pPr>
            <a:r>
              <a:rPr lang="en-GB" dirty="0"/>
              <a:t>Is Policy in scope of the request</a:t>
            </a:r>
          </a:p>
          <a:p>
            <a:pPr marL="742813" lvl="2" indent="-285750">
              <a:buFont typeface="Arial" panose="020B0604020202020204" pitchFamily="34" charset="0"/>
              <a:buChar char="•"/>
            </a:pPr>
            <a:r>
              <a:rPr lang="en-GB" dirty="0"/>
              <a:t>BLOCK controls satisfied first</a:t>
            </a:r>
          </a:p>
          <a:p>
            <a:pPr marL="742813" lvl="2" indent="-285750">
              <a:buFont typeface="Arial" panose="020B0604020202020204" pitchFamily="34" charset="0"/>
              <a:buChar char="•"/>
            </a:pPr>
            <a:r>
              <a:rPr lang="en-GB" dirty="0"/>
              <a:t>GRANT controls applied in order</a:t>
            </a:r>
          </a:p>
          <a:p>
            <a:pPr marL="971344" lvl="3" indent="-285750">
              <a:buFont typeface="Arial" panose="020B0604020202020204" pitchFamily="34" charset="0"/>
              <a:buChar char="•"/>
            </a:pPr>
            <a:r>
              <a:rPr lang="en-GB" sz="1600" dirty="0"/>
              <a:t>Risk</a:t>
            </a:r>
          </a:p>
          <a:p>
            <a:pPr marL="971344" lvl="3" indent="-285750">
              <a:buFont typeface="Arial" panose="020B0604020202020204" pitchFamily="34" charset="0"/>
              <a:buChar char="•"/>
            </a:pPr>
            <a:r>
              <a:rPr lang="en-GB" sz="1600" dirty="0"/>
              <a:t>MFA</a:t>
            </a:r>
          </a:p>
          <a:p>
            <a:pPr marL="971344" lvl="3" indent="-285750">
              <a:buFont typeface="Arial" panose="020B0604020202020204" pitchFamily="34" charset="0"/>
              <a:buChar char="•"/>
            </a:pPr>
            <a:r>
              <a:rPr lang="en-GB" sz="1600" dirty="0"/>
              <a:t>Device</a:t>
            </a:r>
          </a:p>
          <a:p>
            <a:pPr marL="285750" lvl="1" indent="-285750">
              <a:buFont typeface="Arial" panose="020B0604020202020204" pitchFamily="34" charset="0"/>
              <a:buChar char="•"/>
            </a:pPr>
            <a:r>
              <a:rPr lang="en-GB" sz="1600" dirty="0"/>
              <a:t>Approved client app/app protection</a:t>
            </a:r>
          </a:p>
          <a:p>
            <a:pPr marL="285750" indent="-285750">
              <a:buFont typeface="Arial" panose="020B0604020202020204" pitchFamily="34" charset="0"/>
              <a:buChar char="•"/>
            </a:pPr>
            <a:r>
              <a:rPr lang="en-GB" sz="1600" dirty="0"/>
              <a:t>Tries to satisfy policy without user interaction</a:t>
            </a:r>
          </a:p>
          <a:p>
            <a:pPr marL="742813" lvl="2" indent="-285750">
              <a:buFont typeface="Arial" panose="020B0604020202020204" pitchFamily="34" charset="0"/>
              <a:buChar char="•"/>
            </a:pPr>
            <a:r>
              <a:rPr lang="en-GB" dirty="0"/>
              <a:t>Example: Control MFA or Device compliant. If device is NOT compliant, will THEN prompt for MFA. </a:t>
            </a:r>
          </a:p>
          <a:p>
            <a:pPr marL="285750" indent="-285750">
              <a:buFont typeface="Arial" panose="020B0604020202020204" pitchFamily="34" charset="0"/>
              <a:buChar char="•"/>
            </a:pPr>
            <a:endParaRPr lang="en-GB" sz="1800" dirty="0"/>
          </a:p>
          <a:p>
            <a:pPr marL="285750" indent="-285750">
              <a:buFont typeface="Arial" panose="020B0604020202020204" pitchFamily="34" charset="0"/>
              <a:buChar char="•"/>
            </a:pPr>
            <a:endParaRPr lang="en-GB" sz="1800" dirty="0"/>
          </a:p>
        </p:txBody>
      </p:sp>
      <p:sp>
        <p:nvSpPr>
          <p:cNvPr id="185" name="{…"/>
          <p:cNvSpPr txBox="1"/>
          <p:nvPr/>
        </p:nvSpPr>
        <p:spPr>
          <a:xfrm>
            <a:off x="6122196" y="3335480"/>
            <a:ext cx="51361" cy="1870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pPr algn="l">
              <a:defRPr>
                <a:solidFill>
                  <a:srgbClr val="D5D5D5"/>
                </a:solidFill>
                <a:latin typeface="Andale Mono"/>
                <a:ea typeface="Andale Mono"/>
                <a:cs typeface="Andale Mono"/>
                <a:sym typeface="Andale Mono"/>
              </a:defRPr>
            </a:pPr>
            <a:endParaRPr sz="882"/>
          </a:p>
        </p:txBody>
      </p:sp>
      <p:sp>
        <p:nvSpPr>
          <p:cNvPr id="184" name="Line"/>
          <p:cNvSpPr/>
          <p:nvPr/>
        </p:nvSpPr>
        <p:spPr>
          <a:xfrm flipH="1" flipV="1">
            <a:off x="2030981" y="4009637"/>
            <a:ext cx="1757376" cy="1119058"/>
          </a:xfrm>
          <a:prstGeom prst="line">
            <a:avLst/>
          </a:prstGeom>
          <a:ln w="203200">
            <a:solidFill>
              <a:schemeClr val="accent5"/>
            </a:solidFill>
            <a:miter lim="400000"/>
            <a:tailEnd type="triangle"/>
          </a:ln>
        </p:spPr>
        <p:txBody>
          <a:bodyPr lIns="25400" tIns="25400" rIns="25400" bIns="25400" anchor="ctr"/>
          <a:lstStyle/>
          <a:p>
            <a:endParaRPr sz="882"/>
          </a:p>
        </p:txBody>
      </p:sp>
    </p:spTree>
    <p:extLst>
      <p:ext uri="{BB962C8B-B14F-4D97-AF65-F5344CB8AC3E}">
        <p14:creationId xmlns:p14="http://schemas.microsoft.com/office/powerpoint/2010/main" val="799581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Sample Policy"/>
          <p:cNvSpPr txBox="1">
            <a:spLocks noGrp="1"/>
          </p:cNvSpPr>
          <p:nvPr>
            <p:ph type="title"/>
          </p:nvPr>
        </p:nvSpPr>
        <p:spPr>
          <a:prstGeom prst="rect">
            <a:avLst/>
          </a:prstGeom>
        </p:spPr>
        <p:txBody>
          <a:bodyPr>
            <a:normAutofit/>
          </a:bodyPr>
          <a:lstStyle/>
          <a:p>
            <a:r>
              <a:rPr lang="en-US"/>
              <a:t>Common Policies</a:t>
            </a:r>
            <a:endParaRPr/>
          </a:p>
        </p:txBody>
      </p:sp>
      <p:sp>
        <p:nvSpPr>
          <p:cNvPr id="188" name="Policy applies to the user and the app…"/>
          <p:cNvSpPr txBox="1">
            <a:spLocks noGrp="1"/>
          </p:cNvSpPr>
          <p:nvPr>
            <p:ph type="body" sz="half" idx="1"/>
          </p:nvPr>
        </p:nvSpPr>
        <p:spPr>
          <a:xfrm>
            <a:off x="635000" y="1513115"/>
            <a:ext cx="5461000" cy="4836886"/>
          </a:xfrm>
          <a:prstGeom prst="rect">
            <a:avLst/>
          </a:prstGeom>
        </p:spPr>
        <p:txBody>
          <a:bodyPr>
            <a:normAutofit fontScale="47500" lnSpcReduction="20000"/>
          </a:bodyPr>
          <a:lstStyle/>
          <a:p>
            <a:pPr defTabSz="1207008">
              <a:spcBef>
                <a:spcPts val="1150"/>
              </a:spcBef>
              <a:defRPr sz="4752"/>
            </a:pPr>
            <a:r>
              <a:rPr lang="en-US"/>
              <a:t>Talk to your IAM team to understand your Conditional Access policies</a:t>
            </a:r>
          </a:p>
          <a:p>
            <a:pPr defTabSz="1207008">
              <a:spcBef>
                <a:spcPts val="1150"/>
              </a:spcBef>
              <a:defRPr sz="4752"/>
            </a:pPr>
            <a:r>
              <a:rPr lang="en-US"/>
              <a:t>Requiring MFA for all users</a:t>
            </a:r>
          </a:p>
          <a:p>
            <a:pPr marL="276606" indent="-276606" defTabSz="1207008">
              <a:spcBef>
                <a:spcPts val="1150"/>
              </a:spcBef>
              <a:defRPr sz="4752"/>
            </a:pPr>
            <a:r>
              <a:rPr lang="en-US"/>
              <a:t>Blocking legacy auth </a:t>
            </a:r>
          </a:p>
          <a:p>
            <a:pPr marL="276606" indent="-276606" defTabSz="1207008">
              <a:spcBef>
                <a:spcPts val="1150"/>
              </a:spcBef>
              <a:defRPr sz="4752"/>
            </a:pPr>
            <a:r>
              <a:rPr lang="en-US"/>
              <a:t>Blocking access by country location </a:t>
            </a:r>
          </a:p>
          <a:p>
            <a:pPr marL="276606" indent="-276606" defTabSz="1207008">
              <a:spcBef>
                <a:spcPts val="1150"/>
              </a:spcBef>
              <a:defRPr sz="4752"/>
            </a:pPr>
            <a:r>
              <a:rPr lang="en-US"/>
              <a:t>Require compliant or hybrid join device</a:t>
            </a:r>
            <a:endParaRPr/>
          </a:p>
          <a:p>
            <a:pPr marL="276606" indent="-276606" defTabSz="1207008">
              <a:spcBef>
                <a:spcPts val="1150"/>
              </a:spcBef>
              <a:defRPr sz="4752"/>
            </a:pPr>
            <a:r>
              <a:rPr lang="en-US"/>
              <a:t>Stricter Controls for non-</a:t>
            </a:r>
            <a:r>
              <a:rPr lang="en-US" err="1"/>
              <a:t>corp</a:t>
            </a:r>
            <a:r>
              <a:rPr lang="en-US"/>
              <a:t> managed devices (is this macOS in your environment?)  </a:t>
            </a:r>
          </a:p>
          <a:p>
            <a:pPr marL="556006" lvl="1" indent="-276606" defTabSz="1207008">
              <a:spcBef>
                <a:spcPts val="1150"/>
              </a:spcBef>
              <a:defRPr sz="4752"/>
            </a:pPr>
            <a:r>
              <a:t>Sign-In Frequency to 2 hours for everything not filtered out</a:t>
            </a:r>
          </a:p>
          <a:p>
            <a:pPr marL="556006" lvl="1" indent="-276606" defTabSz="1207008">
              <a:spcBef>
                <a:spcPts val="1150"/>
              </a:spcBef>
              <a:defRPr sz="4752"/>
            </a:pPr>
            <a:r>
              <a:rPr lang="en-US"/>
              <a:t>"</a:t>
            </a:r>
            <a:r>
              <a:t>Good</a:t>
            </a:r>
            <a:r>
              <a:rPr lang="en-US"/>
              <a:t>"</a:t>
            </a:r>
            <a:r>
              <a:t> for security, but…</a:t>
            </a:r>
          </a:p>
        </p:txBody>
      </p:sp>
      <p:pic>
        <p:nvPicPr>
          <p:cNvPr id="190" name="Image" descr="Image"/>
          <p:cNvPicPr>
            <a:picLocks noChangeAspect="1"/>
          </p:cNvPicPr>
          <p:nvPr/>
        </p:nvPicPr>
        <p:blipFill>
          <a:blip r:embed="rId3"/>
          <a:stretch>
            <a:fillRect/>
          </a:stretch>
        </p:blipFill>
        <p:spPr>
          <a:xfrm>
            <a:off x="6883088" y="22902"/>
            <a:ext cx="5321301" cy="3454401"/>
          </a:xfrm>
          <a:prstGeom prst="rect">
            <a:avLst/>
          </a:prstGeom>
          <a:ln w="12700">
            <a:miter lim="400000"/>
          </a:ln>
        </p:spPr>
      </p:pic>
      <p:pic>
        <p:nvPicPr>
          <p:cNvPr id="192" name="Image" descr="Image"/>
          <p:cNvPicPr>
            <a:picLocks noChangeAspect="1"/>
          </p:cNvPicPr>
          <p:nvPr/>
        </p:nvPicPr>
        <p:blipFill>
          <a:blip r:embed="rId4"/>
          <a:stretch>
            <a:fillRect/>
          </a:stretch>
        </p:blipFill>
        <p:spPr>
          <a:xfrm>
            <a:off x="7923759" y="3610794"/>
            <a:ext cx="1744786" cy="3076033"/>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
                                            <p:txEl>
                                              <p:pRg st="1" end="1"/>
                                            </p:txEl>
                                          </p:spTgt>
                                        </p:tgtEl>
                                        <p:attrNameLst>
                                          <p:attrName>style.visibility</p:attrName>
                                        </p:attrNameLst>
                                      </p:cBhvr>
                                      <p:to>
                                        <p:strVal val="visible"/>
                                      </p:to>
                                    </p:set>
                                    <p:animEffect transition="in" filter="fade">
                                      <p:cBhvr>
                                        <p:cTn id="7" dur="500"/>
                                        <p:tgtEl>
                                          <p:spTgt spid="18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xEl>
                                              <p:pRg st="2" end="2"/>
                                            </p:txEl>
                                          </p:spTgt>
                                        </p:tgtEl>
                                        <p:attrNameLst>
                                          <p:attrName>style.visibility</p:attrName>
                                        </p:attrNameLst>
                                      </p:cBhvr>
                                      <p:to>
                                        <p:strVal val="visible"/>
                                      </p:to>
                                    </p:set>
                                    <p:animEffect transition="in" filter="fade">
                                      <p:cBhvr>
                                        <p:cTn id="12" dur="500"/>
                                        <p:tgtEl>
                                          <p:spTgt spid="18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8">
                                            <p:txEl>
                                              <p:pRg st="3" end="3"/>
                                            </p:txEl>
                                          </p:spTgt>
                                        </p:tgtEl>
                                        <p:attrNameLst>
                                          <p:attrName>style.visibility</p:attrName>
                                        </p:attrNameLst>
                                      </p:cBhvr>
                                      <p:to>
                                        <p:strVal val="visible"/>
                                      </p:to>
                                    </p:set>
                                    <p:animEffect transition="in" filter="fade">
                                      <p:cBhvr>
                                        <p:cTn id="17" dur="500"/>
                                        <p:tgtEl>
                                          <p:spTgt spid="18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8">
                                            <p:txEl>
                                              <p:pRg st="4" end="4"/>
                                            </p:txEl>
                                          </p:spTgt>
                                        </p:tgtEl>
                                        <p:attrNameLst>
                                          <p:attrName>style.visibility</p:attrName>
                                        </p:attrNameLst>
                                      </p:cBhvr>
                                      <p:to>
                                        <p:strVal val="visible"/>
                                      </p:to>
                                    </p:set>
                                    <p:animEffect transition="in" filter="fade">
                                      <p:cBhvr>
                                        <p:cTn id="22" dur="500"/>
                                        <p:tgtEl>
                                          <p:spTgt spid="188">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90"/>
                                        </p:tgtEl>
                                        <p:attrNameLst>
                                          <p:attrName>style.visibility</p:attrName>
                                        </p:attrNameLst>
                                      </p:cBhvr>
                                      <p:to>
                                        <p:strVal val="visible"/>
                                      </p:to>
                                    </p:set>
                                    <p:animEffect transition="in" filter="fade">
                                      <p:cBhvr>
                                        <p:cTn id="25" dur="500"/>
                                        <p:tgtEl>
                                          <p:spTgt spid="19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8">
                                            <p:txEl>
                                              <p:pRg st="5" end="5"/>
                                            </p:txEl>
                                          </p:spTgt>
                                        </p:tgtEl>
                                        <p:attrNameLst>
                                          <p:attrName>style.visibility</p:attrName>
                                        </p:attrNameLst>
                                      </p:cBhvr>
                                      <p:to>
                                        <p:strVal val="visible"/>
                                      </p:to>
                                    </p:set>
                                    <p:animEffect transition="in" filter="fade">
                                      <p:cBhvr>
                                        <p:cTn id="30" dur="500"/>
                                        <p:tgtEl>
                                          <p:spTgt spid="188">
                                            <p:txEl>
                                              <p:pRg st="5" end="5"/>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88">
                                            <p:txEl>
                                              <p:pRg st="6" end="6"/>
                                            </p:txEl>
                                          </p:spTgt>
                                        </p:tgtEl>
                                        <p:attrNameLst>
                                          <p:attrName>style.visibility</p:attrName>
                                        </p:attrNameLst>
                                      </p:cBhvr>
                                      <p:to>
                                        <p:strVal val="visible"/>
                                      </p:to>
                                    </p:set>
                                    <p:animEffect transition="in" filter="fade">
                                      <p:cBhvr>
                                        <p:cTn id="33" dur="500"/>
                                        <p:tgtEl>
                                          <p:spTgt spid="188">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92"/>
                                        </p:tgtEl>
                                        <p:attrNameLst>
                                          <p:attrName>style.visibility</p:attrName>
                                        </p:attrNameLst>
                                      </p:cBhvr>
                                      <p:to>
                                        <p:strVal val="visible"/>
                                      </p:to>
                                    </p:set>
                                    <p:animEffect transition="in" filter="fade">
                                      <p:cBhvr>
                                        <p:cTn id="36" dur="500"/>
                                        <p:tgtEl>
                                          <p:spTgt spid="192"/>
                                        </p:tgtEl>
                                      </p:cBhvr>
                                    </p:animEffect>
                                  </p:childTnLst>
                                </p:cTn>
                              </p:par>
                              <p:par>
                                <p:cTn id="37" presetID="10" presetClass="entr" presetSubtype="0" fill="hold" nodeType="withEffect">
                                  <p:stCondLst>
                                    <p:cond delay="0"/>
                                  </p:stCondLst>
                                  <p:childTnLst>
                                    <p:set>
                                      <p:cBhvr>
                                        <p:cTn id="38" dur="1" fill="hold">
                                          <p:stCondLst>
                                            <p:cond delay="0"/>
                                          </p:stCondLst>
                                        </p:cTn>
                                        <p:tgtEl>
                                          <p:spTgt spid="188">
                                            <p:txEl>
                                              <p:pRg st="7" end="7"/>
                                            </p:txEl>
                                          </p:spTgt>
                                        </p:tgtEl>
                                        <p:attrNameLst>
                                          <p:attrName>style.visibility</p:attrName>
                                        </p:attrNameLst>
                                      </p:cBhvr>
                                      <p:to>
                                        <p:strVal val="visible"/>
                                      </p:to>
                                    </p:set>
                                    <p:animEffect transition="in" filter="fade">
                                      <p:cBhvr>
                                        <p:cTn id="39" dur="500"/>
                                        <p:tgtEl>
                                          <p:spTgt spid="1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Agenda"/>
          <p:cNvSpPr txBox="1">
            <a:spLocks noGrp="1"/>
          </p:cNvSpPr>
          <p:nvPr>
            <p:ph type="title"/>
          </p:nvPr>
        </p:nvSpPr>
        <p:spPr>
          <a:prstGeom prst="rect">
            <a:avLst/>
          </a:prstGeom>
        </p:spPr>
        <p:txBody>
          <a:bodyPr/>
          <a:lstStyle/>
          <a:p>
            <a:r>
              <a:rPr dirty="0"/>
              <a:t>Agenda</a:t>
            </a:r>
          </a:p>
        </p:txBody>
      </p:sp>
      <p:sp>
        <p:nvSpPr>
          <p:cNvPr id="155" name="Intro…"/>
          <p:cNvSpPr txBox="1">
            <a:spLocks noGrp="1"/>
          </p:cNvSpPr>
          <p:nvPr>
            <p:ph type="body" sz="quarter" idx="12"/>
          </p:nvPr>
        </p:nvSpPr>
        <p:spPr>
          <a:prstGeom prst="rect">
            <a:avLst/>
          </a:prstGeom>
        </p:spPr>
        <p:txBody>
          <a:bodyPr/>
          <a:lstStyle/>
          <a:p>
            <a:pPr>
              <a:buSzPct val="100000"/>
            </a:pPr>
            <a:r>
              <a:t>What </a:t>
            </a:r>
            <a:r>
              <a:rPr lang="en-US"/>
              <a:t>is </a:t>
            </a:r>
            <a:r>
              <a:t>Azure AD and Conditional Access?</a:t>
            </a:r>
          </a:p>
          <a:p>
            <a:pPr>
              <a:buSzPct val="100000"/>
            </a:pPr>
            <a:r>
              <a:rPr>
                <a:solidFill>
                  <a:srgbClr val="00B0F0"/>
                </a:solidFill>
              </a:rPr>
              <a:t>Prompting…why is it bad?</a:t>
            </a:r>
          </a:p>
          <a:p>
            <a:pPr>
              <a:buSzPct val="100000"/>
            </a:pPr>
            <a:r>
              <a:t>Top 5 Recommendations</a:t>
            </a:r>
          </a:p>
          <a:p>
            <a:pPr>
              <a:buSzPct val="100000"/>
            </a:pPr>
            <a:r>
              <a:t>Go-Dos</a:t>
            </a:r>
          </a:p>
        </p:txBody>
      </p:sp>
    </p:spTree>
    <p:extLst>
      <p:ext uri="{BB962C8B-B14F-4D97-AF65-F5344CB8AC3E}">
        <p14:creationId xmlns:p14="http://schemas.microsoft.com/office/powerpoint/2010/main" val="1158006293"/>
      </p:ext>
    </p:extLst>
  </p:cSld>
  <p:clrMapOvr>
    <a:masterClrMapping/>
  </p:clrMapOvr>
  <p:transition spd="slow">
    <p:push dir="u"/>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brand template</Template>
  <TotalTime>0</TotalTime>
  <Words>3158</Words>
  <Application>Microsoft Office PowerPoint</Application>
  <PresentationFormat>Widescreen</PresentationFormat>
  <Paragraphs>474</Paragraphs>
  <Slides>40</Slides>
  <Notes>35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40</vt:i4>
      </vt:variant>
    </vt:vector>
  </HeadingPairs>
  <TitlesOfParts>
    <vt:vector size="51" baseType="lpstr">
      <vt:lpstr>Andale Mono</vt:lpstr>
      <vt:lpstr>Arial</vt:lpstr>
      <vt:lpstr>Calibri</vt:lpstr>
      <vt:lpstr>Consolas</vt:lpstr>
      <vt:lpstr>Graphik</vt:lpstr>
      <vt:lpstr>Graphik-Medium</vt:lpstr>
      <vt:lpstr>Segoe UI</vt:lpstr>
      <vt:lpstr>Segoe UI Semibold</vt:lpstr>
      <vt:lpstr>Segoe UI Semilight</vt:lpstr>
      <vt:lpstr>Wingdings</vt:lpstr>
      <vt:lpstr>Microsoft Security template</vt:lpstr>
      <vt:lpstr>Top 5 Ways to Improve your Apple End User Experience in AAD/M365</vt:lpstr>
      <vt:lpstr>Introductions</vt:lpstr>
      <vt:lpstr>Agenda</vt:lpstr>
      <vt:lpstr>Azure AD</vt:lpstr>
      <vt:lpstr>Azure AD Protocols</vt:lpstr>
      <vt:lpstr>Conditional Access</vt:lpstr>
      <vt:lpstr>Conditional Access Evaluation Phase</vt:lpstr>
      <vt:lpstr>Common Policies</vt:lpstr>
      <vt:lpstr>Agenda</vt:lpstr>
      <vt:lpstr>Twitter screenshots</vt:lpstr>
      <vt:lpstr>Customer Case Study</vt:lpstr>
      <vt:lpstr>Why Prompting is Bad</vt:lpstr>
      <vt:lpstr>Agenda</vt:lpstr>
      <vt:lpstr>Recommendation 1: Determine if you have a prompting problem</vt:lpstr>
      <vt:lpstr>Recommendation 2: Enroll in MDM, Use Device Compliance</vt:lpstr>
      <vt:lpstr>Recommendation 2: Enroll in MDM, Use Device Compliance</vt:lpstr>
      <vt:lpstr>Recommendation 3: Set up SSO Infrastructure</vt:lpstr>
      <vt:lpstr>Recommendation 3: SSO Infrastructure - Let’s Start with Kerberos</vt:lpstr>
      <vt:lpstr>Recommendation 3: SSO Infrastructure - Let’s Start with Kerberos</vt:lpstr>
      <vt:lpstr>Recommendation 3: SSO Infrastructure - Let’s Start with Kerberos</vt:lpstr>
      <vt:lpstr>Recommendation 3: SSO - Let’s Start with Kerberos</vt:lpstr>
      <vt:lpstr>Recommendation 3: SSO – Modernize w/ Modern Auth</vt:lpstr>
      <vt:lpstr>Recommendation 3: SSO – Modernize w/ Modern Auth</vt:lpstr>
      <vt:lpstr>Recommendation 3: SSO – Modernize w/ Modern Auth</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3: SSO – Modernize w/ IDP Vendor SSO Extensions</vt:lpstr>
      <vt:lpstr>Recommendation 4: Authenticator App and Passwordless</vt:lpstr>
      <vt:lpstr>Recommendation 4: Authenticator App and Passwordless</vt:lpstr>
      <vt:lpstr>Recommendation 5: SSO All the things! </vt:lpstr>
      <vt:lpstr>Recommendation 5: SSO All the things!  3000+ pre-integrated apps in the gallery</vt:lpstr>
      <vt:lpstr>Recommendation 5: SSO All the things! Application Proxy</vt:lpstr>
      <vt:lpstr>Recommendation 5: SSO All the things!</vt:lpstr>
      <vt:lpstr>Agenda</vt:lpstr>
      <vt:lpstr>Recap &amp; Go Dos!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2022-09-15T23:13:07Z</dcterms:created>
  <dcterms:modified xsi:type="dcterms:W3CDTF">2022-09-15T23:13:40Z</dcterms:modified>
  <cp:category/>
</cp:coreProperties>
</file>